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8"/>
  </p:notesMasterIdLst>
  <p:sldIdLst>
    <p:sldId id="256" r:id="rId3"/>
    <p:sldId id="293" r:id="rId4"/>
    <p:sldId id="257" r:id="rId5"/>
    <p:sldId id="265" r:id="rId6"/>
    <p:sldId id="266" r:id="rId7"/>
    <p:sldId id="258" r:id="rId8"/>
    <p:sldId id="260" r:id="rId9"/>
    <p:sldId id="267" r:id="rId10"/>
    <p:sldId id="268" r:id="rId11"/>
    <p:sldId id="259" r:id="rId12"/>
    <p:sldId id="262" r:id="rId13"/>
    <p:sldId id="271" r:id="rId14"/>
    <p:sldId id="274" r:id="rId15"/>
    <p:sldId id="269" r:id="rId16"/>
    <p:sldId id="270" r:id="rId17"/>
    <p:sldId id="272" r:id="rId18"/>
    <p:sldId id="273" r:id="rId19"/>
    <p:sldId id="275" r:id="rId20"/>
    <p:sldId id="276" r:id="rId21"/>
    <p:sldId id="278" r:id="rId22"/>
    <p:sldId id="279" r:id="rId23"/>
    <p:sldId id="282" r:id="rId24"/>
    <p:sldId id="284" r:id="rId25"/>
    <p:sldId id="283" r:id="rId26"/>
    <p:sldId id="294" r:id="rId27"/>
    <p:sldId id="295" r:id="rId28"/>
    <p:sldId id="285" r:id="rId29"/>
    <p:sldId id="261" r:id="rId30"/>
    <p:sldId id="287" r:id="rId31"/>
    <p:sldId id="289" r:id="rId32"/>
    <p:sldId id="291" r:id="rId33"/>
    <p:sldId id="288" r:id="rId34"/>
    <p:sldId id="292" r:id="rId35"/>
    <p:sldId id="297" r:id="rId36"/>
    <p:sldId id="29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34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A7461-EE4B-4C11-B5BD-D27B287D396B}" type="datetimeFigureOut">
              <a:rPr lang="tr-TR" smtClean="0"/>
              <a:pPr/>
              <a:t>07.10.2018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198B1-BC3B-46CE-9977-6243C701E77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tr-TR" smtClean="0"/>
              <a:t>Fen Bilimleri Enstitüsü</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2E2BAB-310D-4B6E-B8C5-29F0C2BB14E3}" type="slidenum">
              <a:rPr lang="tr-TR" smtClean="0"/>
              <a:pPr/>
              <a:t>‹#›</a:t>
            </a:fld>
            <a:endParaRPr lang="tr-TR"/>
          </a:p>
        </p:txBody>
      </p:sp>
    </p:spTree>
    <p:extLst>
      <p:ext uri="{BB962C8B-B14F-4D97-AF65-F5344CB8AC3E}">
        <p14:creationId xmlns:p14="http://schemas.microsoft.com/office/powerpoint/2010/main" xmlns="" val="6837940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tr-TR" smtClean="0"/>
              <a:t>Fen Bilimleri Enstitüsü</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2E2BAB-310D-4B6E-B8C5-29F0C2BB14E3}" type="slidenum">
              <a:rPr lang="tr-TR" smtClean="0"/>
              <a:pPr/>
              <a:t>‹#›</a:t>
            </a:fld>
            <a:endParaRPr lang="tr-TR"/>
          </a:p>
        </p:txBody>
      </p:sp>
    </p:spTree>
    <p:extLst>
      <p:ext uri="{BB962C8B-B14F-4D97-AF65-F5344CB8AC3E}">
        <p14:creationId xmlns:p14="http://schemas.microsoft.com/office/powerpoint/2010/main" xmlns="" val="68143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tr-TR" smtClean="0"/>
              <a:t>Fen Bilimleri Enstitüsü</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2E2BAB-310D-4B6E-B8C5-29F0C2BB14E3}" type="slidenum">
              <a:rPr lang="tr-TR" smtClean="0"/>
              <a:pPr/>
              <a:t>‹#›</a:t>
            </a:fld>
            <a:endParaRPr lang="tr-TR"/>
          </a:p>
        </p:txBody>
      </p:sp>
    </p:spTree>
    <p:extLst>
      <p:ext uri="{BB962C8B-B14F-4D97-AF65-F5344CB8AC3E}">
        <p14:creationId xmlns:p14="http://schemas.microsoft.com/office/powerpoint/2010/main" xmlns="" val="1856261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r>
              <a:rPr lang="tr-TR" smtClean="0"/>
              <a:t>Fen Bilimleri Enstitüsü</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F4609F-69D4-47A1-B037-3BD6DB764D82}" type="slidenum">
              <a:rPr lang="tr-TR" smtClean="0"/>
              <a:pPr/>
              <a:t>‹#›</a:t>
            </a:fld>
            <a:endParaRPr lang="tr-TR"/>
          </a:p>
        </p:txBody>
      </p:sp>
    </p:spTree>
    <p:extLst>
      <p:ext uri="{BB962C8B-B14F-4D97-AF65-F5344CB8AC3E}">
        <p14:creationId xmlns:p14="http://schemas.microsoft.com/office/powerpoint/2010/main" xmlns="" val="1636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r>
              <a:rPr lang="tr-TR" smtClean="0"/>
              <a:t>Fen Bilimleri Enstitüsü</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F4609F-69D4-47A1-B037-3BD6DB764D82}" type="slidenum">
              <a:rPr lang="tr-TR" smtClean="0"/>
              <a:pPr/>
              <a:t>‹#›</a:t>
            </a:fld>
            <a:endParaRPr lang="tr-TR"/>
          </a:p>
        </p:txBody>
      </p:sp>
    </p:spTree>
    <p:extLst>
      <p:ext uri="{BB962C8B-B14F-4D97-AF65-F5344CB8AC3E}">
        <p14:creationId xmlns:p14="http://schemas.microsoft.com/office/powerpoint/2010/main" xmlns="" val="248087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tr-TR" smtClean="0"/>
              <a:t>Fen Bilimleri Enstitüsü</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F4609F-69D4-47A1-B037-3BD6DB764D82}" type="slidenum">
              <a:rPr lang="tr-TR" smtClean="0"/>
              <a:pPr/>
              <a:t>‹#›</a:t>
            </a:fld>
            <a:endParaRPr lang="tr-TR"/>
          </a:p>
        </p:txBody>
      </p:sp>
    </p:spTree>
    <p:extLst>
      <p:ext uri="{BB962C8B-B14F-4D97-AF65-F5344CB8AC3E}">
        <p14:creationId xmlns:p14="http://schemas.microsoft.com/office/powerpoint/2010/main" xmlns="" val="953612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r>
              <a:rPr lang="tr-TR" smtClean="0"/>
              <a:t>Fen Bilimleri Enstitüsü</a:t>
            </a:r>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F4609F-69D4-47A1-B037-3BD6DB764D82}" type="slidenum">
              <a:rPr lang="tr-TR" smtClean="0"/>
              <a:pPr/>
              <a:t>‹#›</a:t>
            </a:fld>
            <a:endParaRPr lang="tr-TR"/>
          </a:p>
        </p:txBody>
      </p:sp>
    </p:spTree>
    <p:extLst>
      <p:ext uri="{BB962C8B-B14F-4D97-AF65-F5344CB8AC3E}">
        <p14:creationId xmlns:p14="http://schemas.microsoft.com/office/powerpoint/2010/main" xmlns="" val="2014819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r>
              <a:rPr lang="tr-TR" smtClean="0"/>
              <a:t>Fen Bilimleri Enstitüsü</a:t>
            </a:r>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9F4609F-69D4-47A1-B037-3BD6DB764D82}" type="slidenum">
              <a:rPr lang="tr-TR" smtClean="0"/>
              <a:pPr/>
              <a:t>‹#›</a:t>
            </a:fld>
            <a:endParaRPr lang="tr-TR"/>
          </a:p>
        </p:txBody>
      </p:sp>
    </p:spTree>
    <p:extLst>
      <p:ext uri="{BB962C8B-B14F-4D97-AF65-F5344CB8AC3E}">
        <p14:creationId xmlns:p14="http://schemas.microsoft.com/office/powerpoint/2010/main" xmlns="" val="1535770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r>
              <a:rPr lang="tr-TR" smtClean="0"/>
              <a:t>Fen Bilimleri Enstitüsü</a:t>
            </a:r>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9F4609F-69D4-47A1-B037-3BD6DB764D82}" type="slidenum">
              <a:rPr lang="tr-TR" smtClean="0"/>
              <a:pPr/>
              <a:t>‹#›</a:t>
            </a:fld>
            <a:endParaRPr lang="tr-TR"/>
          </a:p>
        </p:txBody>
      </p:sp>
    </p:spTree>
    <p:extLst>
      <p:ext uri="{BB962C8B-B14F-4D97-AF65-F5344CB8AC3E}">
        <p14:creationId xmlns:p14="http://schemas.microsoft.com/office/powerpoint/2010/main" xmlns="" val="4267007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tr-TR" smtClean="0"/>
              <a:t>Fen Bilimleri Enstitüsü</a:t>
            </a:r>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9F4609F-69D4-47A1-B037-3BD6DB764D82}" type="slidenum">
              <a:rPr lang="tr-TR" smtClean="0"/>
              <a:pPr/>
              <a:t>‹#›</a:t>
            </a:fld>
            <a:endParaRPr lang="tr-TR"/>
          </a:p>
        </p:txBody>
      </p:sp>
    </p:spTree>
    <p:extLst>
      <p:ext uri="{BB962C8B-B14F-4D97-AF65-F5344CB8AC3E}">
        <p14:creationId xmlns:p14="http://schemas.microsoft.com/office/powerpoint/2010/main" xmlns="" val="3692003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tr-TR" smtClean="0"/>
              <a:t>Fen Bilimleri Enstitüsü</a:t>
            </a:r>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F4609F-69D4-47A1-B037-3BD6DB764D82}" type="slidenum">
              <a:rPr lang="tr-TR" smtClean="0"/>
              <a:pPr/>
              <a:t>‹#›</a:t>
            </a:fld>
            <a:endParaRPr lang="tr-TR"/>
          </a:p>
        </p:txBody>
      </p:sp>
    </p:spTree>
    <p:extLst>
      <p:ext uri="{BB962C8B-B14F-4D97-AF65-F5344CB8AC3E}">
        <p14:creationId xmlns:p14="http://schemas.microsoft.com/office/powerpoint/2010/main" xmlns="" val="240512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06977" y="6313632"/>
            <a:ext cx="2057400" cy="365125"/>
          </a:xfrm>
        </p:spPr>
        <p:txBody>
          <a:bodyPr/>
          <a:lstStyle>
            <a:lvl1pPr>
              <a:defRPr sz="1600">
                <a:solidFill>
                  <a:schemeClr val="bg1"/>
                </a:solidFill>
              </a:defRPr>
            </a:lvl1pPr>
          </a:lstStyle>
          <a:p>
            <a:r>
              <a:rPr lang="tr-TR" smtClean="0"/>
              <a:t>Fen Bilimleri Enstitüsü</a:t>
            </a:r>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6280727" y="6356351"/>
            <a:ext cx="2706255" cy="365125"/>
          </a:xfrm>
        </p:spPr>
        <p:txBody>
          <a:bodyPr/>
          <a:lstStyle>
            <a:lvl1pPr>
              <a:defRPr sz="1600">
                <a:solidFill>
                  <a:schemeClr val="bg1"/>
                </a:solidFill>
              </a:defRPr>
            </a:lvl1pPr>
          </a:lstStyle>
          <a:p>
            <a:pPr algn="l"/>
            <a:r>
              <a:rPr lang="tr-TR" dirty="0" smtClean="0"/>
              <a:t>Orta Doğu Teknik Üniversitesi</a:t>
            </a:r>
            <a:endParaRPr lang="tr-TR" dirty="0"/>
          </a:p>
        </p:txBody>
      </p:sp>
    </p:spTree>
    <p:extLst>
      <p:ext uri="{BB962C8B-B14F-4D97-AF65-F5344CB8AC3E}">
        <p14:creationId xmlns:p14="http://schemas.microsoft.com/office/powerpoint/2010/main" xmlns="" val="3236348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tr-TR" smtClean="0"/>
              <a:t>Fen Bilimleri Enstitüsü</a:t>
            </a:r>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F4609F-69D4-47A1-B037-3BD6DB764D82}" type="slidenum">
              <a:rPr lang="tr-TR" smtClean="0"/>
              <a:pPr/>
              <a:t>‹#›</a:t>
            </a:fld>
            <a:endParaRPr lang="tr-TR"/>
          </a:p>
        </p:txBody>
      </p:sp>
    </p:spTree>
    <p:extLst>
      <p:ext uri="{BB962C8B-B14F-4D97-AF65-F5344CB8AC3E}">
        <p14:creationId xmlns:p14="http://schemas.microsoft.com/office/powerpoint/2010/main" xmlns="" val="102304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r>
              <a:rPr lang="tr-TR" smtClean="0"/>
              <a:t>Fen Bilimleri Enstitüsü</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F4609F-69D4-47A1-B037-3BD6DB764D82}" type="slidenum">
              <a:rPr lang="tr-TR" smtClean="0"/>
              <a:pPr/>
              <a:t>‹#›</a:t>
            </a:fld>
            <a:endParaRPr lang="tr-TR"/>
          </a:p>
        </p:txBody>
      </p:sp>
    </p:spTree>
    <p:extLst>
      <p:ext uri="{BB962C8B-B14F-4D97-AF65-F5344CB8AC3E}">
        <p14:creationId xmlns:p14="http://schemas.microsoft.com/office/powerpoint/2010/main" xmlns="" val="2359080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r>
              <a:rPr lang="tr-TR" smtClean="0"/>
              <a:t>Fen Bilimleri Enstitüsü</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F4609F-69D4-47A1-B037-3BD6DB764D82}" type="slidenum">
              <a:rPr lang="tr-TR" smtClean="0"/>
              <a:pPr/>
              <a:t>‹#›</a:t>
            </a:fld>
            <a:endParaRPr lang="tr-TR"/>
          </a:p>
        </p:txBody>
      </p:sp>
    </p:spTree>
    <p:extLst>
      <p:ext uri="{BB962C8B-B14F-4D97-AF65-F5344CB8AC3E}">
        <p14:creationId xmlns:p14="http://schemas.microsoft.com/office/powerpoint/2010/main" xmlns="" val="282234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tr-TR" smtClean="0"/>
              <a:t>Fen Bilimleri Enstitüsü</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2E2BAB-310D-4B6E-B8C5-29F0C2BB14E3}" type="slidenum">
              <a:rPr lang="tr-TR" smtClean="0"/>
              <a:pPr/>
              <a:t>‹#›</a:t>
            </a:fld>
            <a:endParaRPr lang="tr-TR"/>
          </a:p>
        </p:txBody>
      </p:sp>
    </p:spTree>
    <p:extLst>
      <p:ext uri="{BB962C8B-B14F-4D97-AF65-F5344CB8AC3E}">
        <p14:creationId xmlns:p14="http://schemas.microsoft.com/office/powerpoint/2010/main" xmlns="" val="411597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tr-TR" smtClean="0"/>
              <a:t>Fen Bilimleri Enstitüsü</a:t>
            </a:r>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2E2BAB-310D-4B6E-B8C5-29F0C2BB14E3}" type="slidenum">
              <a:rPr lang="tr-TR" smtClean="0"/>
              <a:pPr/>
              <a:t>‹#›</a:t>
            </a:fld>
            <a:endParaRPr lang="tr-TR"/>
          </a:p>
        </p:txBody>
      </p:sp>
    </p:spTree>
    <p:extLst>
      <p:ext uri="{BB962C8B-B14F-4D97-AF65-F5344CB8AC3E}">
        <p14:creationId xmlns:p14="http://schemas.microsoft.com/office/powerpoint/2010/main" xmlns="" val="343433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tr-TR" smtClean="0"/>
              <a:t>Fen Bilimleri Enstitüsü</a:t>
            </a:r>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F2E2BAB-310D-4B6E-B8C5-29F0C2BB14E3}" type="slidenum">
              <a:rPr lang="tr-TR" smtClean="0"/>
              <a:pPr/>
              <a:t>‹#›</a:t>
            </a:fld>
            <a:endParaRPr lang="tr-TR"/>
          </a:p>
        </p:txBody>
      </p:sp>
    </p:spTree>
    <p:extLst>
      <p:ext uri="{BB962C8B-B14F-4D97-AF65-F5344CB8AC3E}">
        <p14:creationId xmlns:p14="http://schemas.microsoft.com/office/powerpoint/2010/main" xmlns="" val="124527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tr-TR" smtClean="0"/>
              <a:t>Fen Bilimleri Enstitüsü</a:t>
            </a:r>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2E2BAB-310D-4B6E-B8C5-29F0C2BB14E3}" type="slidenum">
              <a:rPr lang="tr-TR" smtClean="0"/>
              <a:pPr/>
              <a:t>‹#›</a:t>
            </a:fld>
            <a:endParaRPr lang="tr-TR"/>
          </a:p>
        </p:txBody>
      </p:sp>
    </p:spTree>
    <p:extLst>
      <p:ext uri="{BB962C8B-B14F-4D97-AF65-F5344CB8AC3E}">
        <p14:creationId xmlns:p14="http://schemas.microsoft.com/office/powerpoint/2010/main" xmlns="" val="368410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2250" y="6230939"/>
            <a:ext cx="2057400" cy="365125"/>
          </a:xfrm>
        </p:spPr>
        <p:txBody>
          <a:bodyPr/>
          <a:lstStyle>
            <a:lvl1pPr>
              <a:defRPr sz="1600">
                <a:solidFill>
                  <a:schemeClr val="bg1"/>
                </a:solidFill>
              </a:defRPr>
            </a:lvl1pPr>
          </a:lstStyle>
          <a:p>
            <a:r>
              <a:rPr lang="tr-TR" smtClean="0"/>
              <a:t>Fen Bilimleri Enstitüsü</a:t>
            </a:r>
            <a:endParaRPr lang="tr-TR" dirty="0"/>
          </a:p>
        </p:txBody>
      </p:sp>
      <p:sp>
        <p:nvSpPr>
          <p:cNvPr id="4" name="Slide Number Placeholder 3"/>
          <p:cNvSpPr>
            <a:spLocks noGrp="1"/>
          </p:cNvSpPr>
          <p:nvPr>
            <p:ph type="sldNum" sz="quarter" idx="12"/>
          </p:nvPr>
        </p:nvSpPr>
        <p:spPr>
          <a:xfrm>
            <a:off x="5717308" y="6230938"/>
            <a:ext cx="3185969" cy="365125"/>
          </a:xfrm>
        </p:spPr>
        <p:txBody>
          <a:bodyPr/>
          <a:lstStyle>
            <a:lvl1pPr>
              <a:defRPr sz="1600">
                <a:solidFill>
                  <a:schemeClr val="bg1"/>
                </a:solidFill>
              </a:defRPr>
            </a:lvl1pPr>
          </a:lstStyle>
          <a:p>
            <a:r>
              <a:rPr lang="tr-TR" dirty="0" smtClean="0"/>
              <a:t>Orta Doğu Teknik Üniversitesi</a:t>
            </a:r>
            <a:endParaRPr lang="tr-TR" dirty="0"/>
          </a:p>
        </p:txBody>
      </p:sp>
    </p:spTree>
    <p:extLst>
      <p:ext uri="{BB962C8B-B14F-4D97-AF65-F5344CB8AC3E}">
        <p14:creationId xmlns:p14="http://schemas.microsoft.com/office/powerpoint/2010/main" xmlns="" val="15474150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tr-TR" smtClean="0"/>
              <a:t>Fen Bilimleri Enstitüsü</a:t>
            </a:r>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2E2BAB-310D-4B6E-B8C5-29F0C2BB14E3}" type="slidenum">
              <a:rPr lang="tr-TR" smtClean="0"/>
              <a:pPr/>
              <a:t>‹#›</a:t>
            </a:fld>
            <a:endParaRPr lang="tr-TR"/>
          </a:p>
        </p:txBody>
      </p:sp>
    </p:spTree>
    <p:extLst>
      <p:ext uri="{BB962C8B-B14F-4D97-AF65-F5344CB8AC3E}">
        <p14:creationId xmlns:p14="http://schemas.microsoft.com/office/powerpoint/2010/main" xmlns="" val="113631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tr-TR" smtClean="0"/>
              <a:t>Fen Bilimleri Enstitüsü</a:t>
            </a:r>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2E2BAB-310D-4B6E-B8C5-29F0C2BB14E3}" type="slidenum">
              <a:rPr lang="tr-TR" smtClean="0"/>
              <a:pPr/>
              <a:t>‹#›</a:t>
            </a:fld>
            <a:endParaRPr lang="tr-TR"/>
          </a:p>
        </p:txBody>
      </p:sp>
    </p:spTree>
    <p:extLst>
      <p:ext uri="{BB962C8B-B14F-4D97-AF65-F5344CB8AC3E}">
        <p14:creationId xmlns:p14="http://schemas.microsoft.com/office/powerpoint/2010/main" xmlns="" val="340116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Fen Bilimleri Enstitüsü</a:t>
            </a:r>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E2BAB-310D-4B6E-B8C5-29F0C2BB14E3}" type="slidenum">
              <a:rPr lang="tr-TR" smtClean="0"/>
              <a:pPr/>
              <a:t>‹#›</a:t>
            </a:fld>
            <a:endParaRPr lang="tr-TR"/>
          </a:p>
        </p:txBody>
      </p:sp>
    </p:spTree>
    <p:extLst>
      <p:ext uri="{BB962C8B-B14F-4D97-AF65-F5344CB8AC3E}">
        <p14:creationId xmlns:p14="http://schemas.microsoft.com/office/powerpoint/2010/main" xmlns="" val="1095032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Fen Bilimleri Enstitüsü</a:t>
            </a:r>
            <a:endParaRPr lang="tr-T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4609F-69D4-47A1-B037-3BD6DB764D82}" type="slidenum">
              <a:rPr lang="tr-TR" smtClean="0"/>
              <a:pPr/>
              <a:t>‹#›</a:t>
            </a:fld>
            <a:endParaRPr lang="tr-TR"/>
          </a:p>
        </p:txBody>
      </p:sp>
    </p:spTree>
    <p:extLst>
      <p:ext uri="{BB962C8B-B14F-4D97-AF65-F5344CB8AC3E}">
        <p14:creationId xmlns:p14="http://schemas.microsoft.com/office/powerpoint/2010/main" xmlns="" val="2240492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be.metu.edu.tr/tr/iletisim-formu" TargetMode="External"/><Relationship Id="rId2" Type="http://schemas.openxmlformats.org/officeDocument/2006/relationships/hyperlink" Target="https://fbe.metu.edu.tr/tr/idari-persone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be.metu.edu.tr/tr/tez-kitapcigi" TargetMode="External"/><Relationship Id="rId2" Type="http://schemas.openxmlformats.org/officeDocument/2006/relationships/hyperlink" Target="https://fbe.metu.edu.tr/tr/system/files/Belgeler/thesis_manual-14.03.2018.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be.metu.edu.t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323"/>
            <a:ext cx="9144000" cy="2923164"/>
          </a:xfrm>
        </p:spPr>
        <p:txBody>
          <a:bodyPr>
            <a:normAutofit/>
          </a:bodyPr>
          <a:lstStyle/>
          <a:p>
            <a:r>
              <a:rPr lang="tr-TR" dirty="0" smtClean="0"/>
              <a:t>Orta Doğu </a:t>
            </a:r>
            <a:r>
              <a:rPr lang="tr-TR" dirty="0" smtClean="0"/>
              <a:t>Teknik Üniversitesi</a:t>
            </a:r>
            <a:r>
              <a:rPr lang="tr-TR" dirty="0" smtClean="0"/>
              <a:t/>
            </a:r>
            <a:br>
              <a:rPr lang="tr-TR" dirty="0" smtClean="0"/>
            </a:br>
            <a:r>
              <a:rPr lang="tr-TR" sz="5500" dirty="0" smtClean="0"/>
              <a:t>Fen Bilimleri Enstitüsü</a:t>
            </a:r>
            <a:endParaRPr lang="tr-TR" sz="5500" dirty="0"/>
          </a:p>
        </p:txBody>
      </p:sp>
      <p:sp>
        <p:nvSpPr>
          <p:cNvPr id="3" name="Subtitle 2"/>
          <p:cNvSpPr>
            <a:spLocks noGrp="1"/>
          </p:cNvSpPr>
          <p:nvPr>
            <p:ph type="subTitle" idx="1"/>
          </p:nvPr>
        </p:nvSpPr>
        <p:spPr>
          <a:xfrm>
            <a:off x="1143000" y="4142383"/>
            <a:ext cx="6858000" cy="1655762"/>
          </a:xfrm>
        </p:spPr>
        <p:txBody>
          <a:bodyPr>
            <a:normAutofit/>
          </a:bodyPr>
          <a:lstStyle/>
          <a:p>
            <a:r>
              <a:rPr lang="tr-TR" sz="2800" dirty="0" smtClean="0"/>
              <a:t>Öğrenci İşleri ve Uygulamalar</a:t>
            </a:r>
          </a:p>
          <a:p>
            <a:endParaRPr lang="tr-TR" sz="2800" dirty="0"/>
          </a:p>
          <a:p>
            <a:r>
              <a:rPr lang="tr-TR" sz="2800" dirty="0" smtClean="0"/>
              <a:t>8 Ekim 2018</a:t>
            </a:r>
            <a:endParaRPr lang="tr-TR" sz="2800" dirty="0"/>
          </a:p>
        </p:txBody>
      </p:sp>
      <p:grpSp>
        <p:nvGrpSpPr>
          <p:cNvPr id="4" name="Group 3"/>
          <p:cNvGrpSpPr/>
          <p:nvPr/>
        </p:nvGrpSpPr>
        <p:grpSpPr>
          <a:xfrm>
            <a:off x="286327" y="6262255"/>
            <a:ext cx="8649855" cy="369332"/>
            <a:chOff x="286327" y="6262255"/>
            <a:chExt cx="8649855" cy="369332"/>
          </a:xfrm>
        </p:grpSpPr>
        <p:sp>
          <p:nvSpPr>
            <p:cNvPr id="7" name="TextBox 6"/>
            <p:cNvSpPr txBox="1"/>
            <p:nvPr/>
          </p:nvSpPr>
          <p:spPr>
            <a:xfrm>
              <a:off x="286327" y="6262255"/>
              <a:ext cx="2927927" cy="369332"/>
            </a:xfrm>
            <a:prstGeom prst="rect">
              <a:avLst/>
            </a:prstGeom>
            <a:noFill/>
          </p:spPr>
          <p:txBody>
            <a:bodyPr wrap="square" rtlCol="0">
              <a:spAutoFit/>
            </a:bodyPr>
            <a:lstStyle/>
            <a:p>
              <a:r>
                <a:rPr lang="tr-TR" dirty="0" smtClean="0">
                  <a:solidFill>
                    <a:schemeClr val="bg1"/>
                  </a:solidFill>
                </a:rPr>
                <a:t>Fen Bilimleri Enstitüsü</a:t>
              </a:r>
              <a:endParaRPr lang="tr-TR" dirty="0">
                <a:solidFill>
                  <a:schemeClr val="bg1"/>
                </a:solidFill>
              </a:endParaRPr>
            </a:p>
          </p:txBody>
        </p:sp>
        <p:sp>
          <p:nvSpPr>
            <p:cNvPr id="8" name="TextBox 7"/>
            <p:cNvSpPr txBox="1"/>
            <p:nvPr/>
          </p:nvSpPr>
          <p:spPr>
            <a:xfrm>
              <a:off x="6008255" y="6262255"/>
              <a:ext cx="2927927" cy="369332"/>
            </a:xfrm>
            <a:prstGeom prst="rect">
              <a:avLst/>
            </a:prstGeom>
            <a:noFill/>
          </p:spPr>
          <p:txBody>
            <a:bodyPr wrap="square" rtlCol="0">
              <a:spAutoFit/>
            </a:bodyPr>
            <a:lstStyle/>
            <a:p>
              <a:r>
                <a:rPr lang="tr-TR" dirty="0" smtClean="0">
                  <a:solidFill>
                    <a:schemeClr val="bg1"/>
                  </a:solidFill>
                </a:rPr>
                <a:t>Orta Doğu Teknik Üniversitesi</a:t>
              </a:r>
              <a:endParaRPr lang="tr-TR" dirty="0">
                <a:solidFill>
                  <a:schemeClr val="bg1"/>
                </a:solidFill>
              </a:endParaRPr>
            </a:p>
          </p:txBody>
        </p:sp>
      </p:grpSp>
      <p:sp>
        <p:nvSpPr>
          <p:cNvPr id="9" name="Slide Number Placeholder 8"/>
          <p:cNvSpPr>
            <a:spLocks noGrp="1"/>
          </p:cNvSpPr>
          <p:nvPr>
            <p:ph type="sldNum" sz="quarter" idx="12"/>
          </p:nvPr>
        </p:nvSpPr>
        <p:spPr/>
        <p:txBody>
          <a:bodyPr/>
          <a:lstStyle/>
          <a:p>
            <a:fld id="{0F2E2BAB-310D-4B6E-B8C5-29F0C2BB14E3}" type="slidenum">
              <a:rPr lang="tr-TR" smtClean="0"/>
              <a:pPr/>
              <a:t>1</a:t>
            </a:fld>
            <a:endParaRPr lang="tr-TR"/>
          </a:p>
        </p:txBody>
      </p:sp>
    </p:spTree>
    <p:extLst>
      <p:ext uri="{BB962C8B-B14F-4D97-AF65-F5344CB8AC3E}">
        <p14:creationId xmlns:p14="http://schemas.microsoft.com/office/powerpoint/2010/main" xmlns="" val="39016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8181"/>
            <a:ext cx="7886700" cy="983383"/>
          </a:xfrm>
        </p:spPr>
        <p:txBody>
          <a:bodyPr>
            <a:normAutofit/>
          </a:bodyPr>
          <a:lstStyle/>
          <a:p>
            <a:r>
              <a:rPr lang="tr-TR" sz="4000" b="1" dirty="0" smtClean="0"/>
              <a:t>FBE Personeli ile İletişim</a:t>
            </a:r>
            <a:endParaRPr lang="tr-TR" sz="4000" b="1" dirty="0"/>
          </a:p>
        </p:txBody>
      </p:sp>
      <p:sp>
        <p:nvSpPr>
          <p:cNvPr id="3" name="Content Placeholder 2"/>
          <p:cNvSpPr>
            <a:spLocks noGrp="1"/>
          </p:cNvSpPr>
          <p:nvPr>
            <p:ph idx="1"/>
          </p:nvPr>
        </p:nvSpPr>
        <p:spPr>
          <a:xfrm>
            <a:off x="628650" y="1311564"/>
            <a:ext cx="7886700" cy="4553527"/>
          </a:xfrm>
        </p:spPr>
        <p:txBody>
          <a:bodyPr>
            <a:normAutofit/>
          </a:bodyPr>
          <a:lstStyle/>
          <a:p>
            <a:r>
              <a:rPr lang="tr-TR" dirty="0" smtClean="0"/>
              <a:t>EABD Başkanlığı, Öğretim Üyeleri ve Sekreterleri</a:t>
            </a:r>
          </a:p>
          <a:p>
            <a:pPr lvl="1"/>
            <a:r>
              <a:rPr lang="tr-TR" sz="2000" dirty="0" smtClean="0"/>
              <a:t>FBE Web sayfasında </a:t>
            </a:r>
            <a:r>
              <a:rPr lang="tr-TR" sz="2000" dirty="0" smtClean="0">
                <a:hlinkClick r:id="rId2"/>
              </a:rPr>
              <a:t>personelimizin</a:t>
            </a:r>
            <a:r>
              <a:rPr lang="tr-TR" sz="2000" dirty="0" smtClean="0"/>
              <a:t> iletişim bilgileri (telefon ve e-posta) gizlidir.  Web sayfasına ODTÜ şifreniz ile girmeniz durumunda iletişim bilgilerine ulaşabilirsiniz.</a:t>
            </a:r>
          </a:p>
          <a:p>
            <a:pPr lvl="1"/>
            <a:r>
              <a:rPr lang="tr-TR" sz="2000" dirty="0" smtClean="0"/>
              <a:t>İTK dosyası </a:t>
            </a:r>
            <a:r>
              <a:rPr lang="tr-TR" sz="2000" dirty="0" smtClean="0">
                <a:solidFill>
                  <a:srgbClr val="FF0000"/>
                </a:solidFill>
              </a:rPr>
              <a:t>eklerinde</a:t>
            </a:r>
            <a:r>
              <a:rPr lang="tr-TR" sz="2000" dirty="0" smtClean="0"/>
              <a:t> telefon numaralarımız verilmiştir.</a:t>
            </a:r>
          </a:p>
          <a:p>
            <a:r>
              <a:rPr lang="tr-TR" dirty="0" smtClean="0"/>
              <a:t>Öğrenciler</a:t>
            </a:r>
          </a:p>
          <a:p>
            <a:pPr lvl="1"/>
            <a:r>
              <a:rPr lang="tr-TR" sz="2000" dirty="0" smtClean="0"/>
              <a:t>Öğrencilerimizin FBE ile ilgili konularda personelimiz ile telefonla görüşmesi ya da FBE'ye gelerek sorular sorması </a:t>
            </a:r>
            <a:r>
              <a:rPr lang="tr-TR" sz="2000" dirty="0" smtClean="0">
                <a:solidFill>
                  <a:srgbClr val="FF0000"/>
                </a:solidFill>
              </a:rPr>
              <a:t>yanlış anlamalara </a:t>
            </a:r>
            <a:r>
              <a:rPr lang="tr-TR" sz="2000" dirty="0" smtClean="0"/>
              <a:t>neden olmaktadır.  Bu nedenle öğrencilerimizin </a:t>
            </a:r>
            <a:r>
              <a:rPr lang="tr-TR" sz="2000" dirty="0" smtClean="0">
                <a:solidFill>
                  <a:srgbClr val="FF0000"/>
                </a:solidFill>
                <a:hlinkClick r:id="rId3"/>
              </a:rPr>
              <a:t>sadece e-posta</a:t>
            </a:r>
            <a:r>
              <a:rPr lang="tr-TR" sz="2000" dirty="0" smtClean="0">
                <a:hlinkClick r:id="rId3"/>
              </a:rPr>
              <a:t> </a:t>
            </a:r>
            <a:r>
              <a:rPr lang="tr-TR" sz="2000" dirty="0" smtClean="0"/>
              <a:t>ile sorularını sormasına izin verilecektir.  </a:t>
            </a:r>
          </a:p>
          <a:p>
            <a:pPr lvl="1"/>
            <a:r>
              <a:rPr lang="tr-TR" sz="2000" dirty="0" smtClean="0"/>
              <a:t>EABD Öğrenci İşleri Sekreterlerinin bu konuda bizlere yardımcı olması ve öğrencileri </a:t>
            </a:r>
            <a:r>
              <a:rPr lang="tr-TR" sz="2000" dirty="0" smtClean="0">
                <a:solidFill>
                  <a:srgbClr val="FF0000"/>
                </a:solidFill>
              </a:rPr>
              <a:t>doğru yönlendirmesi önemlidir</a:t>
            </a:r>
            <a:r>
              <a:rPr lang="tr-TR" sz="2000" dirty="0" smtClean="0"/>
              <a:t>.  Öğrencilerin FBE'ye gelmesi </a:t>
            </a:r>
            <a:r>
              <a:rPr lang="tr-TR" sz="2000" dirty="0" smtClean="0">
                <a:solidFill>
                  <a:srgbClr val="FF0000"/>
                </a:solidFill>
              </a:rPr>
              <a:t>özendirilmemeli</a:t>
            </a:r>
            <a:r>
              <a:rPr lang="tr-TR" sz="2000" dirty="0" smtClean="0"/>
              <a:t> ve FBE telefon numaraları öğrencilerle </a:t>
            </a:r>
            <a:r>
              <a:rPr lang="tr-TR" sz="2000" dirty="0" smtClean="0">
                <a:solidFill>
                  <a:srgbClr val="FF0000"/>
                </a:solidFill>
              </a:rPr>
              <a:t>paylaşılmamalıdır</a:t>
            </a:r>
            <a:r>
              <a:rPr lang="tr-TR" sz="2000" dirty="0" smtClean="0"/>
              <a:t>.  </a:t>
            </a:r>
            <a:endParaRPr lang="tr-TR" sz="2000" dirty="0"/>
          </a:p>
        </p:txBody>
      </p:sp>
      <p:sp>
        <p:nvSpPr>
          <p:cNvPr id="4" name="Slide Number Placeholder 3"/>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1956286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1710"/>
          </a:xfrm>
        </p:spPr>
        <p:txBody>
          <a:bodyPr>
            <a:normAutofit/>
          </a:bodyPr>
          <a:lstStyle/>
          <a:p>
            <a:r>
              <a:rPr lang="tr-TR" sz="4000" b="1" dirty="0" smtClean="0"/>
              <a:t>İş Takip Kartları</a:t>
            </a:r>
            <a:endParaRPr lang="tr-TR" sz="4000" b="1" dirty="0"/>
          </a:p>
        </p:txBody>
      </p:sp>
      <p:sp>
        <p:nvSpPr>
          <p:cNvPr id="3" name="Content Placeholder 2"/>
          <p:cNvSpPr>
            <a:spLocks noGrp="1"/>
          </p:cNvSpPr>
          <p:nvPr>
            <p:ph idx="1"/>
          </p:nvPr>
        </p:nvSpPr>
        <p:spPr>
          <a:xfrm>
            <a:off x="628649" y="1126836"/>
            <a:ext cx="8275205" cy="5015345"/>
          </a:xfrm>
        </p:spPr>
        <p:txBody>
          <a:bodyPr>
            <a:normAutofit fontScale="77500" lnSpcReduction="20000"/>
          </a:bodyPr>
          <a:lstStyle/>
          <a:p>
            <a:r>
              <a:rPr lang="tr-TR" dirty="0" smtClean="0"/>
              <a:t>İş Akım Şeması  (</a:t>
            </a:r>
            <a:r>
              <a:rPr lang="tr-TR" b="1" dirty="0" smtClean="0">
                <a:solidFill>
                  <a:srgbClr val="FF0000"/>
                </a:solidFill>
              </a:rPr>
              <a:t>ön sayfa</a:t>
            </a:r>
            <a:r>
              <a:rPr lang="tr-TR" dirty="0" smtClean="0"/>
              <a:t>) </a:t>
            </a:r>
          </a:p>
          <a:p>
            <a:pPr lvl="1"/>
            <a:r>
              <a:rPr lang="tr-TR" dirty="0"/>
              <a:t>İTK'lar daima bir açıklamalar bölümü ile başlamıştır.  Bu bölümde kartla ilgili işler tarif edilmektedir. </a:t>
            </a:r>
          </a:p>
          <a:p>
            <a:pPr lvl="1"/>
            <a:r>
              <a:rPr lang="tr-TR" dirty="0" smtClean="0"/>
              <a:t>Bu bölümlerde kartın kapsadığı işin basamakları, ilgili formlar, ilgili yönetmelik maddeleri ve hangi birim tarafından yürütüleceği gibi bilgiler yer almaktadır.</a:t>
            </a:r>
          </a:p>
          <a:p>
            <a:pPr lvl="1"/>
            <a:r>
              <a:rPr lang="tr-TR" dirty="0" smtClean="0"/>
              <a:t>Renk Kodları</a:t>
            </a:r>
          </a:p>
          <a:p>
            <a:pPr lvl="2"/>
            <a:r>
              <a:rPr lang="tr-TR" dirty="0" smtClean="0"/>
              <a:t>Öğrenci </a:t>
            </a:r>
            <a:r>
              <a:rPr lang="tr-TR" dirty="0" smtClean="0">
                <a:sym typeface="Wingdings" panose="05000000000000000000" pitchFamily="2" charset="2"/>
              </a:rPr>
              <a:t> </a:t>
            </a:r>
            <a:r>
              <a:rPr lang="tr-TR" b="1" dirty="0" smtClean="0">
                <a:solidFill>
                  <a:schemeClr val="accent6">
                    <a:lumMod val="75000"/>
                  </a:schemeClr>
                </a:solidFill>
                <a:sym typeface="Wingdings" panose="05000000000000000000" pitchFamily="2" charset="2"/>
              </a:rPr>
              <a:t>yeşil</a:t>
            </a:r>
          </a:p>
          <a:p>
            <a:pPr lvl="2"/>
            <a:r>
              <a:rPr lang="tr-TR" dirty="0" smtClean="0">
                <a:sym typeface="Wingdings" panose="05000000000000000000" pitchFamily="2" charset="2"/>
              </a:rPr>
              <a:t>EABD Başkanlığı ve Öğrenci İşleri  </a:t>
            </a:r>
            <a:r>
              <a:rPr lang="tr-TR" b="1" dirty="0" smtClean="0">
                <a:solidFill>
                  <a:schemeClr val="accent1">
                    <a:lumMod val="75000"/>
                  </a:schemeClr>
                </a:solidFill>
                <a:sym typeface="Wingdings" panose="05000000000000000000" pitchFamily="2" charset="2"/>
              </a:rPr>
              <a:t>mavi</a:t>
            </a:r>
          </a:p>
          <a:p>
            <a:pPr lvl="2"/>
            <a:r>
              <a:rPr lang="tr-TR" dirty="0" smtClean="0">
                <a:sym typeface="Wingdings" panose="05000000000000000000" pitchFamily="2" charset="2"/>
              </a:rPr>
              <a:t>FBE Yönetimi ve Öğrenci İşleri  </a:t>
            </a:r>
            <a:r>
              <a:rPr lang="tr-TR" b="1" dirty="0" smtClean="0">
                <a:solidFill>
                  <a:schemeClr val="accent2">
                    <a:lumMod val="60000"/>
                    <a:lumOff val="40000"/>
                  </a:schemeClr>
                </a:solidFill>
                <a:sym typeface="Wingdings" panose="05000000000000000000" pitchFamily="2" charset="2"/>
              </a:rPr>
              <a:t>turuncu</a:t>
            </a:r>
          </a:p>
          <a:p>
            <a:pPr lvl="2"/>
            <a:r>
              <a:rPr lang="tr-TR" dirty="0" smtClean="0">
                <a:sym typeface="Wingdings" panose="05000000000000000000" pitchFamily="2" charset="2"/>
              </a:rPr>
              <a:t>FBE Yönetim Kurulu  </a:t>
            </a:r>
            <a:r>
              <a:rPr lang="tr-TR" b="1" dirty="0" smtClean="0">
                <a:solidFill>
                  <a:srgbClr val="CC00FF"/>
                </a:solidFill>
                <a:sym typeface="Wingdings" panose="05000000000000000000" pitchFamily="2" charset="2"/>
              </a:rPr>
              <a:t>mor</a:t>
            </a:r>
            <a:endParaRPr lang="tr-TR" b="1" dirty="0">
              <a:solidFill>
                <a:srgbClr val="CC00FF"/>
              </a:solidFill>
              <a:sym typeface="Wingdings" panose="05000000000000000000" pitchFamily="2" charset="2"/>
            </a:endParaRPr>
          </a:p>
          <a:p>
            <a:pPr lvl="1"/>
            <a:r>
              <a:rPr lang="tr-TR" dirty="0" smtClean="0">
                <a:sym typeface="Wingdings" panose="05000000000000000000" pitchFamily="2" charset="2"/>
              </a:rPr>
              <a:t>Bütün  İTK bir Uyarılar bölümü ile biter.  </a:t>
            </a:r>
          </a:p>
          <a:p>
            <a:r>
              <a:rPr lang="tr-TR" dirty="0"/>
              <a:t>İş Tarif Belgesi (</a:t>
            </a:r>
            <a:r>
              <a:rPr lang="tr-TR" b="1" dirty="0">
                <a:solidFill>
                  <a:srgbClr val="FF0000"/>
                </a:solidFill>
              </a:rPr>
              <a:t>arka sayfa</a:t>
            </a:r>
            <a:r>
              <a:rPr lang="tr-TR" dirty="0"/>
              <a:t>)</a:t>
            </a:r>
          </a:p>
          <a:p>
            <a:pPr lvl="1"/>
            <a:r>
              <a:rPr lang="tr-TR" dirty="0"/>
              <a:t>İş Akım Şeması ile aynı bilgileri liste olarak verir.  </a:t>
            </a:r>
          </a:p>
          <a:p>
            <a:pPr lvl="1"/>
            <a:r>
              <a:rPr lang="tr-TR" dirty="0"/>
              <a:t>Renk Kodları (iş akım şemaları ile aynıdır)</a:t>
            </a:r>
          </a:p>
          <a:p>
            <a:pPr marL="0" indent="0" algn="ctr">
              <a:buNone/>
            </a:pPr>
            <a:r>
              <a:rPr lang="tr-TR" b="1" i="1" dirty="0" smtClean="0">
                <a:solidFill>
                  <a:srgbClr val="FF0000"/>
                </a:solidFill>
                <a:sym typeface="Wingdings" panose="05000000000000000000" pitchFamily="2" charset="2"/>
              </a:rPr>
              <a:t>Bir işleme başlamadan önce İTK'yı inceleyiniz.  </a:t>
            </a:r>
          </a:p>
          <a:p>
            <a:pPr marL="0" indent="0" algn="ctr">
              <a:buNone/>
            </a:pPr>
            <a:r>
              <a:rPr lang="tr-TR" b="1" i="1" dirty="0" smtClean="0">
                <a:solidFill>
                  <a:srgbClr val="FF0000"/>
                </a:solidFill>
                <a:sym typeface="Wingdings" panose="05000000000000000000" pitchFamily="2" charset="2"/>
              </a:rPr>
              <a:t>Özellikle Açıklamalar ve Uyarılar bölümlerini dikkatli bir şekilde okuyunuz. </a:t>
            </a:r>
          </a:p>
        </p:txBody>
      </p:sp>
      <p:sp>
        <p:nvSpPr>
          <p:cNvPr id="4" name="Slide Number Placeholder 3"/>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1272827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02041" y="858982"/>
            <a:ext cx="8541959" cy="5033818"/>
          </a:xfrm>
          <a:prstGeom prst="rect">
            <a:avLst/>
          </a:prstGeom>
        </p:spPr>
      </p:pic>
      <p:sp>
        <p:nvSpPr>
          <p:cNvPr id="5" name="Title 1"/>
          <p:cNvSpPr>
            <a:spLocks noGrp="1"/>
          </p:cNvSpPr>
          <p:nvPr>
            <p:ph type="title"/>
          </p:nvPr>
        </p:nvSpPr>
        <p:spPr>
          <a:xfrm>
            <a:off x="406978" y="171162"/>
            <a:ext cx="7886700" cy="1084983"/>
          </a:xfrm>
        </p:spPr>
        <p:txBody>
          <a:bodyPr>
            <a:normAutofit/>
          </a:bodyPr>
          <a:lstStyle/>
          <a:p>
            <a:r>
              <a:rPr lang="tr-TR" sz="4000" b="1" dirty="0" smtClean="0"/>
              <a:t>Örnekler:</a:t>
            </a:r>
            <a:endParaRPr lang="tr-TR" sz="4000" b="1" dirty="0"/>
          </a:p>
        </p:txBody>
      </p:sp>
      <p:sp>
        <p:nvSpPr>
          <p:cNvPr id="6" name="Slide Number Placeholder 5"/>
          <p:cNvSpPr>
            <a:spLocks noGrp="1"/>
          </p:cNvSpPr>
          <p:nvPr>
            <p:ph type="sldNum" sz="quarter" idx="12"/>
          </p:nvPr>
        </p:nvSpPr>
        <p:spPr/>
        <p:txBody>
          <a:bodyPr/>
          <a:lstStyle/>
          <a:p>
            <a:pPr algn="l"/>
            <a:r>
              <a:rPr lang="tr-TR" smtClean="0"/>
              <a:t>Orta Doğu Teknik Üniversitesi</a:t>
            </a:r>
            <a:endParaRPr lang="tr-TR" dirty="0"/>
          </a:p>
        </p:txBody>
      </p:sp>
      <p:sp>
        <p:nvSpPr>
          <p:cNvPr id="7" name="Date Placeholder 6"/>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153009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stretch>
            <a:fillRect/>
          </a:stretch>
        </p:blipFill>
        <p:spPr>
          <a:xfrm>
            <a:off x="2397750" y="942108"/>
            <a:ext cx="4350377" cy="5915892"/>
          </a:xfrm>
          <a:prstGeom prst="rect">
            <a:avLst/>
          </a:prstGeom>
        </p:spPr>
      </p:pic>
      <p:sp>
        <p:nvSpPr>
          <p:cNvPr id="19" name="Title 1"/>
          <p:cNvSpPr>
            <a:spLocks noGrp="1"/>
          </p:cNvSpPr>
          <p:nvPr>
            <p:ph type="title"/>
          </p:nvPr>
        </p:nvSpPr>
        <p:spPr>
          <a:xfrm>
            <a:off x="249959" y="88036"/>
            <a:ext cx="7886700" cy="1084983"/>
          </a:xfrm>
        </p:spPr>
        <p:txBody>
          <a:bodyPr>
            <a:normAutofit/>
          </a:bodyPr>
          <a:lstStyle/>
          <a:p>
            <a:r>
              <a:rPr lang="tr-TR" sz="4000" b="1" dirty="0" smtClean="0"/>
              <a:t>Örnekler:  İş Akım Şeması</a:t>
            </a:r>
            <a:endParaRPr lang="tr-TR" sz="4000" b="1" dirty="0"/>
          </a:p>
        </p:txBody>
      </p:sp>
      <p:sp>
        <p:nvSpPr>
          <p:cNvPr id="4" name="Slide Number Placeholder 3"/>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3201728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30822" y="1450109"/>
            <a:ext cx="9013178" cy="3259582"/>
          </a:xfrm>
          <a:prstGeom prst="rect">
            <a:avLst/>
          </a:prstGeom>
        </p:spPr>
      </p:pic>
      <p:sp>
        <p:nvSpPr>
          <p:cNvPr id="11" name="Oval 10"/>
          <p:cNvSpPr/>
          <p:nvPr/>
        </p:nvSpPr>
        <p:spPr>
          <a:xfrm>
            <a:off x="7333673" y="1366982"/>
            <a:ext cx="1736436" cy="646545"/>
          </a:xfrm>
          <a:prstGeom prst="ellipse">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lide Number Placeholder 3"/>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93543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237673"/>
            <a:ext cx="9146507" cy="3457736"/>
          </a:xfrm>
          <a:prstGeom prst="rect">
            <a:avLst/>
          </a:prstGeom>
        </p:spPr>
      </p:pic>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4205239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951345"/>
            <a:ext cx="9137769" cy="4479019"/>
          </a:xfrm>
          <a:prstGeom prst="rect">
            <a:avLst/>
          </a:prstGeom>
        </p:spPr>
      </p:pic>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3828696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67720" y="1671782"/>
            <a:ext cx="8976280" cy="2785190"/>
          </a:xfrm>
          <a:prstGeom prst="rect">
            <a:avLst/>
          </a:prstGeom>
        </p:spPr>
      </p:pic>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218608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6"/>
            <a:ext cx="7886700" cy="1084983"/>
          </a:xfrm>
        </p:spPr>
        <p:txBody>
          <a:bodyPr>
            <a:normAutofit/>
          </a:bodyPr>
          <a:lstStyle/>
          <a:p>
            <a:r>
              <a:rPr lang="tr-TR" sz="4000" b="1" dirty="0" smtClean="0"/>
              <a:t>Örnekler:  İş Tarif Belgesi</a:t>
            </a:r>
            <a:endParaRPr lang="tr-TR" sz="4000" b="1" dirty="0"/>
          </a:p>
        </p:txBody>
      </p:sp>
      <p:pic>
        <p:nvPicPr>
          <p:cNvPr id="5" name="Picture 4"/>
          <p:cNvPicPr>
            <a:picLocks noChangeAspect="1"/>
          </p:cNvPicPr>
          <p:nvPr/>
        </p:nvPicPr>
        <p:blipFill>
          <a:blip r:embed="rId2" cstate="print"/>
          <a:stretch>
            <a:fillRect/>
          </a:stretch>
        </p:blipFill>
        <p:spPr>
          <a:xfrm>
            <a:off x="2401524" y="1217507"/>
            <a:ext cx="4414911" cy="5640494"/>
          </a:xfrm>
          <a:prstGeom prst="rect">
            <a:avLst/>
          </a:prstGeom>
        </p:spPr>
      </p:pic>
      <p:sp>
        <p:nvSpPr>
          <p:cNvPr id="6" name="Slide Number Placeholder 5"/>
          <p:cNvSpPr>
            <a:spLocks noGrp="1"/>
          </p:cNvSpPr>
          <p:nvPr>
            <p:ph type="sldNum" sz="quarter" idx="12"/>
          </p:nvPr>
        </p:nvSpPr>
        <p:spPr/>
        <p:txBody>
          <a:bodyPr/>
          <a:lstStyle/>
          <a:p>
            <a:pPr algn="l"/>
            <a:r>
              <a:rPr lang="tr-TR" smtClean="0"/>
              <a:t>Orta Doğu Teknik Üniversitesi</a:t>
            </a:r>
            <a:endParaRPr lang="tr-TR" dirty="0"/>
          </a:p>
        </p:txBody>
      </p:sp>
      <p:sp>
        <p:nvSpPr>
          <p:cNvPr id="7" name="Date Placeholder 6"/>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3715406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3316" y="786112"/>
            <a:ext cx="9090684" cy="4617160"/>
          </a:xfrm>
          <a:prstGeom prst="rect">
            <a:avLst/>
          </a:prstGeom>
        </p:spPr>
      </p:pic>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3532354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Enstitüler ile ilgili YÖK Kanunu</a:t>
            </a:r>
            <a:endParaRPr lang="tr-TR" dirty="0"/>
          </a:p>
        </p:txBody>
      </p:sp>
      <p:sp>
        <p:nvSpPr>
          <p:cNvPr id="3" name="Content Placeholder 2"/>
          <p:cNvSpPr>
            <a:spLocks noGrp="1"/>
          </p:cNvSpPr>
          <p:nvPr>
            <p:ph idx="1"/>
          </p:nvPr>
        </p:nvSpPr>
        <p:spPr/>
        <p:txBody>
          <a:bodyPr/>
          <a:lstStyle/>
          <a:p>
            <a:r>
              <a:rPr lang="tr-TR" dirty="0" smtClean="0"/>
              <a:t>Madde 8: Lisansüstü öğretim, 2809 sayılı Kanun ile üniversitelerde rektörlüklere bağlı olarak kurulan enstitüler tarafından düzenlenir ve yürütülür.</a:t>
            </a:r>
          </a:p>
          <a:p>
            <a:r>
              <a:rPr lang="tr-TR" dirty="0" smtClean="0"/>
              <a:t>Düzenleme-yürütme</a:t>
            </a:r>
          </a:p>
        </p:txBody>
      </p:sp>
      <p:sp>
        <p:nvSpPr>
          <p:cNvPr id="4" name="Date Placeholder 3"/>
          <p:cNvSpPr>
            <a:spLocks noGrp="1"/>
          </p:cNvSpPr>
          <p:nvPr>
            <p:ph type="dt" sz="half" idx="10"/>
          </p:nvPr>
        </p:nvSpPr>
        <p:spPr/>
        <p:txBody>
          <a:bodyPr/>
          <a:lstStyle/>
          <a:p>
            <a:r>
              <a:rPr lang="tr-TR" smtClean="0"/>
              <a:t>Fen Bilimleri Enstitüsü</a:t>
            </a:r>
            <a:endParaRPr lang="tr-TR" dirty="0"/>
          </a:p>
        </p:txBody>
      </p:sp>
      <p:sp>
        <p:nvSpPr>
          <p:cNvPr id="5" name="Slide Number Placeholder 4"/>
          <p:cNvSpPr>
            <a:spLocks noGrp="1"/>
          </p:cNvSpPr>
          <p:nvPr>
            <p:ph type="sldNum" sz="quarter" idx="12"/>
          </p:nvPr>
        </p:nvSpPr>
        <p:spPr/>
        <p:txBody>
          <a:bodyPr/>
          <a:lstStyle/>
          <a:p>
            <a:pPr algn="l"/>
            <a:r>
              <a:rPr lang="tr-TR" smtClean="0"/>
              <a:t>Orta Doğu Teknik Üniversitesi</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447285" y="129307"/>
            <a:ext cx="8423878" cy="6654802"/>
          </a:xfrm>
          <a:prstGeom prst="rect">
            <a:avLst/>
          </a:prstGeom>
        </p:spPr>
      </p:pic>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
        <p:nvSpPr>
          <p:cNvPr id="4" name="Date Placeholder 3"/>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404746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01022" y="0"/>
            <a:ext cx="8068108" cy="6700982"/>
          </a:xfrm>
          <a:prstGeom prst="rect">
            <a:avLst/>
          </a:prstGeom>
        </p:spPr>
      </p:pic>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4124564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77335" y="269200"/>
            <a:ext cx="8681143" cy="5448110"/>
          </a:xfrm>
          <a:prstGeom prst="rect">
            <a:avLst/>
          </a:prstGeom>
        </p:spPr>
      </p:pic>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3880793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74303" y="253090"/>
            <a:ext cx="8657802" cy="5501165"/>
          </a:xfrm>
          <a:prstGeom prst="rect">
            <a:avLst/>
          </a:prstGeom>
        </p:spPr>
      </p:pic>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2269217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92364" y="1777700"/>
            <a:ext cx="9443706" cy="1815245"/>
          </a:xfrm>
          <a:prstGeom prst="rect">
            <a:avLst/>
          </a:prstGeom>
        </p:spPr>
      </p:pic>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
        <p:nvSpPr>
          <p:cNvPr id="4" name="Date Placeholder 3"/>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386502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41268" y="83128"/>
            <a:ext cx="8700049" cy="6664036"/>
          </a:xfrm>
          <a:prstGeom prst="rect">
            <a:avLst/>
          </a:prstGeom>
        </p:spPr>
      </p:pic>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1110561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840509"/>
            <a:ext cx="9115691" cy="2632363"/>
          </a:xfrm>
          <a:prstGeom prst="rect">
            <a:avLst/>
          </a:prstGeom>
        </p:spPr>
      </p:pic>
      <p:pic>
        <p:nvPicPr>
          <p:cNvPr id="5" name="Picture 4"/>
          <p:cNvPicPr>
            <a:picLocks noChangeAspect="1"/>
          </p:cNvPicPr>
          <p:nvPr/>
        </p:nvPicPr>
        <p:blipFill>
          <a:blip r:embed="rId3" cstate="print"/>
          <a:stretch>
            <a:fillRect/>
          </a:stretch>
        </p:blipFill>
        <p:spPr>
          <a:xfrm>
            <a:off x="-3326" y="3794566"/>
            <a:ext cx="9332055" cy="1354609"/>
          </a:xfrm>
          <a:prstGeom prst="rect">
            <a:avLst/>
          </a:prstGeom>
        </p:spPr>
      </p:pic>
      <p:sp>
        <p:nvSpPr>
          <p:cNvPr id="6" name="Slide Number Placeholder 5"/>
          <p:cNvSpPr>
            <a:spLocks noGrp="1"/>
          </p:cNvSpPr>
          <p:nvPr>
            <p:ph type="sldNum" sz="quarter" idx="12"/>
          </p:nvPr>
        </p:nvSpPr>
        <p:spPr/>
        <p:txBody>
          <a:bodyPr/>
          <a:lstStyle/>
          <a:p>
            <a:pPr algn="l"/>
            <a:r>
              <a:rPr lang="tr-TR" smtClean="0"/>
              <a:t>Orta Doğu Teknik Üniversitesi</a:t>
            </a:r>
            <a:endParaRPr lang="tr-TR" dirty="0"/>
          </a:p>
        </p:txBody>
      </p:sp>
      <p:sp>
        <p:nvSpPr>
          <p:cNvPr id="7" name="Date Placeholder 6"/>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2056462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7"/>
            <a:ext cx="7886700" cy="761710"/>
          </a:xfrm>
        </p:spPr>
        <p:txBody>
          <a:bodyPr>
            <a:normAutofit/>
          </a:bodyPr>
          <a:lstStyle/>
          <a:p>
            <a:r>
              <a:rPr lang="tr-TR" sz="4000" b="1" dirty="0" smtClean="0"/>
              <a:t>Tezler</a:t>
            </a:r>
            <a:endParaRPr lang="tr-TR" sz="4000" b="1" dirty="0"/>
          </a:p>
        </p:txBody>
      </p:sp>
      <p:sp>
        <p:nvSpPr>
          <p:cNvPr id="5" name="Content Placeholder 2"/>
          <p:cNvSpPr>
            <a:spLocks noGrp="1"/>
          </p:cNvSpPr>
          <p:nvPr>
            <p:ph idx="1"/>
          </p:nvPr>
        </p:nvSpPr>
        <p:spPr>
          <a:xfrm>
            <a:off x="628650" y="1126837"/>
            <a:ext cx="7886700" cy="2955636"/>
          </a:xfrm>
        </p:spPr>
        <p:txBody>
          <a:bodyPr>
            <a:normAutofit fontScale="92500" lnSpcReduction="10000"/>
          </a:bodyPr>
          <a:lstStyle/>
          <a:p>
            <a:r>
              <a:rPr lang="tr-TR" dirty="0" smtClean="0"/>
              <a:t>Tezler format kontrolü son hallerine getirilmiş olarak en az bir ay önceden FBE'ye bölüm postası ile gönderilmelidir.  Öğrencilerin kendi getirdiği tezler kabul edilmeyecektir. </a:t>
            </a:r>
          </a:p>
          <a:p>
            <a:r>
              <a:rPr lang="tr-TR" dirty="0" smtClean="0"/>
              <a:t>Tezler FBE Web sayfasında yer alan </a:t>
            </a:r>
            <a:r>
              <a:rPr lang="tr-TR" dirty="0" smtClean="0">
                <a:hlinkClick r:id="rId2"/>
              </a:rPr>
              <a:t>tez yazım kılavuzuna</a:t>
            </a:r>
            <a:r>
              <a:rPr lang="tr-TR" dirty="0" smtClean="0"/>
              <a:t> ve </a:t>
            </a:r>
            <a:r>
              <a:rPr lang="tr-TR" dirty="0" smtClean="0">
                <a:hlinkClick r:id="rId3"/>
              </a:rPr>
              <a:t>tez şablonuna </a:t>
            </a:r>
            <a:r>
              <a:rPr lang="tr-TR" dirty="0" smtClean="0"/>
              <a:t>göre hazırlanmalıdır.</a:t>
            </a:r>
          </a:p>
          <a:p>
            <a:r>
              <a:rPr lang="tr-TR" dirty="0" smtClean="0"/>
              <a:t>Öğrencilerin tez taslakları ile birlikte </a:t>
            </a:r>
            <a:r>
              <a:rPr lang="tr-TR" dirty="0" smtClean="0">
                <a:solidFill>
                  <a:srgbClr val="FF0000"/>
                </a:solidFill>
              </a:rPr>
              <a:t>tez şablonu onay formunu </a:t>
            </a:r>
            <a:r>
              <a:rPr lang="tr-TR" dirty="0" smtClean="0"/>
              <a:t>teslim etmeleri gereklidir.</a:t>
            </a:r>
          </a:p>
        </p:txBody>
      </p:sp>
      <p:sp>
        <p:nvSpPr>
          <p:cNvPr id="6" name="Rectangle 5"/>
          <p:cNvSpPr/>
          <p:nvPr/>
        </p:nvSpPr>
        <p:spPr>
          <a:xfrm>
            <a:off x="231486" y="4276437"/>
            <a:ext cx="8515350" cy="1569660"/>
          </a:xfrm>
          <a:prstGeom prst="rect">
            <a:avLst/>
          </a:prstGeom>
        </p:spPr>
        <p:txBody>
          <a:bodyPr wrap="square">
            <a:spAutoFit/>
          </a:bodyPr>
          <a:lstStyle/>
          <a:p>
            <a:pPr algn="ctr"/>
            <a:r>
              <a:rPr lang="tr-TR" sz="3200" b="1" dirty="0">
                <a:solidFill>
                  <a:srgbClr val="FF0000"/>
                </a:solidFill>
              </a:rPr>
              <a:t>1 Kasım'dan sonra tamamlanacak tezlerde bu şablon kullanılmak zorundadır</a:t>
            </a:r>
          </a:p>
          <a:p>
            <a:r>
              <a:rPr lang="tr-TR" sz="3200" b="1" i="1" dirty="0"/>
              <a:t>Çıkacak sorunlar için:  zaferkadirhan@gmail.com</a:t>
            </a:r>
          </a:p>
        </p:txBody>
      </p:sp>
      <p:sp>
        <p:nvSpPr>
          <p:cNvPr id="7" name="Slide Number Placeholder 6"/>
          <p:cNvSpPr>
            <a:spLocks noGrp="1"/>
          </p:cNvSpPr>
          <p:nvPr>
            <p:ph type="sldNum" sz="quarter" idx="12"/>
          </p:nvPr>
        </p:nvSpPr>
        <p:spPr/>
        <p:txBody>
          <a:bodyPr/>
          <a:lstStyle/>
          <a:p>
            <a:pPr algn="l"/>
            <a:r>
              <a:rPr lang="tr-TR" smtClean="0"/>
              <a:t>Orta Doğu Teknik Üniversitesi</a:t>
            </a:r>
            <a:endParaRPr lang="tr-TR" dirty="0"/>
          </a:p>
        </p:txBody>
      </p:sp>
      <p:sp>
        <p:nvSpPr>
          <p:cNvPr id="8" name="Date Placeholder 7"/>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1498402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08389"/>
            <a:ext cx="7886700" cy="4351338"/>
          </a:xfrm>
        </p:spPr>
        <p:txBody>
          <a:bodyPr/>
          <a:lstStyle/>
          <a:p>
            <a:r>
              <a:rPr lang="tr-TR" dirty="0"/>
              <a:t>Haziran 2018'de </a:t>
            </a:r>
            <a:r>
              <a:rPr lang="tr-TR" dirty="0" smtClean="0"/>
              <a:t>yapılan Enstitü Kurulunda Enstitümüze bağlı yüksek lisans ve doktora öğrencilerin ve öğretim üyelerinin geçmişte yapmaları gereken ancak unuttukları düzenlemeleri talep etmeleri ve yapmaları için son tarih 15 Ekim olarak belirlenmişti.  Örneğin:  unutulmuş ve eksik olan TİK'ler,  ders saydırma işlemleri gibi.</a:t>
            </a:r>
          </a:p>
          <a:p>
            <a:pPr marL="0" indent="0">
              <a:buNone/>
            </a:pPr>
            <a:endParaRPr lang="tr-TR" dirty="0"/>
          </a:p>
          <a:p>
            <a:pPr marL="0" indent="0" algn="ctr">
              <a:buNone/>
            </a:pPr>
            <a:r>
              <a:rPr lang="tr-TR" b="1" i="1" dirty="0" smtClean="0"/>
              <a:t>Bu kapsamda yapılacak taleplerin ODTÜ ve YÖK Yönetmelikleri ile uygun olması esastır.  </a:t>
            </a:r>
          </a:p>
          <a:p>
            <a:pPr marL="0" indent="0">
              <a:buNone/>
            </a:pPr>
            <a:endParaRPr lang="tr-TR" dirty="0"/>
          </a:p>
        </p:txBody>
      </p:sp>
      <p:sp>
        <p:nvSpPr>
          <p:cNvPr id="4" name="Title 1"/>
          <p:cNvSpPr txBox="1">
            <a:spLocks/>
          </p:cNvSpPr>
          <p:nvPr/>
        </p:nvSpPr>
        <p:spPr>
          <a:xfrm>
            <a:off x="628650" y="365127"/>
            <a:ext cx="7886700" cy="761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b="1" dirty="0" smtClean="0"/>
              <a:t>Önemli Duyurular</a:t>
            </a:r>
            <a:endParaRPr lang="tr-TR" sz="4000" b="1" dirty="0"/>
          </a:p>
        </p:txBody>
      </p:sp>
      <p:sp>
        <p:nvSpPr>
          <p:cNvPr id="5" name="Slide Number Placeholder 4"/>
          <p:cNvSpPr>
            <a:spLocks noGrp="1"/>
          </p:cNvSpPr>
          <p:nvPr>
            <p:ph type="sldNum" sz="quarter" idx="12"/>
          </p:nvPr>
        </p:nvSpPr>
        <p:spPr/>
        <p:txBody>
          <a:bodyPr/>
          <a:lstStyle/>
          <a:p>
            <a:pPr algn="l"/>
            <a:r>
              <a:rPr lang="tr-TR" smtClean="0"/>
              <a:t>Orta Doğu Teknik Üniversitesi</a:t>
            </a:r>
            <a:endParaRPr lang="tr-TR" dirty="0"/>
          </a:p>
        </p:txBody>
      </p:sp>
      <p:sp>
        <p:nvSpPr>
          <p:cNvPr id="6" name="Date Placeholder 5"/>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3305180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982" y="552181"/>
            <a:ext cx="8645237" cy="5142177"/>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tr-TR" sz="2400" dirty="0" smtClean="0">
                <a:latin typeface="Calibri" panose="020F0502020204030204" pitchFamily="34" charset="0"/>
                <a:ea typeface="Calibri" panose="020F0502020204030204" pitchFamily="34" charset="0"/>
                <a:cs typeface="Times New Roman" panose="02020603050405020304" pitchFamily="18" charset="0"/>
              </a:rPr>
              <a:t>FBE Yönetim </a:t>
            </a:r>
            <a:r>
              <a:rPr lang="tr-TR" sz="2400" dirty="0">
                <a:latin typeface="Calibri" panose="020F0502020204030204" pitchFamily="34" charset="0"/>
                <a:ea typeface="Calibri" panose="020F0502020204030204" pitchFamily="34" charset="0"/>
                <a:cs typeface="Times New Roman" panose="02020603050405020304" pitchFamily="18" charset="0"/>
              </a:rPr>
              <a:t>Kurulu toplantısı Çarşamba </a:t>
            </a:r>
            <a:r>
              <a:rPr lang="tr-TR" sz="2400" dirty="0" smtClean="0">
                <a:latin typeface="Calibri" panose="020F0502020204030204" pitchFamily="34" charset="0"/>
                <a:ea typeface="Calibri" panose="020F0502020204030204" pitchFamily="34" charset="0"/>
                <a:cs typeface="Times New Roman" panose="02020603050405020304" pitchFamily="18" charset="0"/>
              </a:rPr>
              <a:t>günleri sabah 10:00'da yapılmaktadır.  EYK'da görüşülmesi gereken evrakların en geç  Pazartesi günleri saat 12:30'a kadar FBE'ye gönderilmesi </a:t>
            </a:r>
            <a:r>
              <a:rPr lang="tr-TR" sz="2400" dirty="0">
                <a:latin typeface="Calibri" panose="020F0502020204030204" pitchFamily="34" charset="0"/>
                <a:ea typeface="Calibri" panose="020F0502020204030204" pitchFamily="34" charset="0"/>
                <a:cs typeface="Times New Roman" panose="02020603050405020304" pitchFamily="18" charset="0"/>
              </a:rPr>
              <a:t>gerekmektedir</a:t>
            </a:r>
            <a:r>
              <a:rPr lang="tr-TR" sz="2400"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EABD'lerin üniversite içi postası ile görevli personeli her gün en az bir kere FBE'ye evrak teslimi ve alımı için uğramalıdır.  EABD'lere gönderilecek evrakların zamanında ulaşmaması önemli sorunlara neden olabilir. </a:t>
            </a:r>
            <a:endParaRPr lang="tr-TR" sz="24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tr-TR" sz="2400" dirty="0" smtClean="0">
                <a:latin typeface="Calibri" panose="020F0502020204030204" pitchFamily="34" charset="0"/>
                <a:ea typeface="Calibri" panose="020F0502020204030204" pitchFamily="34" charset="0"/>
                <a:cs typeface="Times New Roman" panose="02020603050405020304" pitchFamily="18" charset="0"/>
              </a:rPr>
              <a:t>1994 yılında alınan Üniversite Senatosu kararı gereği öğrenci sayısı 3'den az olan lisans üstü dersler kontrol </a:t>
            </a:r>
            <a:r>
              <a:rPr lang="tr-TR" sz="2400" dirty="0">
                <a:latin typeface="Calibri" panose="020F0502020204030204" pitchFamily="34" charset="0"/>
                <a:ea typeface="Calibri" panose="020F0502020204030204" pitchFamily="34" charset="0"/>
                <a:cs typeface="Times New Roman" panose="02020603050405020304" pitchFamily="18" charset="0"/>
              </a:rPr>
              <a:t>edilmeli ve kapatılmalıdır. </a:t>
            </a:r>
          </a:p>
          <a:p>
            <a:pPr marL="285750"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Gizli tez ve erişime kapatılması hakkında İTK'lardan detaylı bilgi alabilirsiniz</a:t>
            </a:r>
            <a:r>
              <a:rPr lang="tr-TR" sz="2400" dirty="0" smtClean="0">
                <a:latin typeface="Calibri" panose="020F0502020204030204" pitchFamily="34" charset="0"/>
                <a:ea typeface="Calibri" panose="020F0502020204030204" pitchFamily="34" charset="0"/>
                <a:cs typeface="Times New Roman" panose="02020603050405020304" pitchFamily="18" charset="0"/>
              </a:rPr>
              <a:t>.</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2608736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b="1" dirty="0" smtClean="0"/>
              <a:t>Yönetmelikler ve Birimlerin Görevleri</a:t>
            </a:r>
            <a:endParaRPr lang="tr-TR" sz="4000" b="1" dirty="0"/>
          </a:p>
        </p:txBody>
      </p:sp>
      <p:sp>
        <p:nvSpPr>
          <p:cNvPr id="3" name="Content Placeholder 2"/>
          <p:cNvSpPr>
            <a:spLocks noGrp="1"/>
          </p:cNvSpPr>
          <p:nvPr>
            <p:ph idx="1"/>
          </p:nvPr>
        </p:nvSpPr>
        <p:spPr>
          <a:xfrm>
            <a:off x="628650" y="1607127"/>
            <a:ext cx="7886700" cy="4196196"/>
          </a:xfrm>
        </p:spPr>
        <p:txBody>
          <a:bodyPr>
            <a:normAutofit lnSpcReduction="10000"/>
          </a:bodyPr>
          <a:lstStyle/>
          <a:p>
            <a:r>
              <a:rPr lang="tr-TR" dirty="0" smtClean="0"/>
              <a:t>Öğretim Üyeleri ve Öğrenciler ODTÜ lisansüstü eğitim yönetmeliklerini </a:t>
            </a:r>
            <a:r>
              <a:rPr lang="tr-TR" dirty="0" smtClean="0">
                <a:solidFill>
                  <a:srgbClr val="FF0000"/>
                </a:solidFill>
              </a:rPr>
              <a:t>bilmekle yükümlüdürler</a:t>
            </a:r>
            <a:r>
              <a:rPr lang="tr-TR" dirty="0" smtClean="0"/>
              <a:t>.</a:t>
            </a:r>
          </a:p>
          <a:p>
            <a:r>
              <a:rPr lang="tr-TR" dirty="0" smtClean="0"/>
              <a:t>Bu kapsamda EABD Başkanlıkları tarafından</a:t>
            </a:r>
            <a:r>
              <a:rPr lang="tr-TR" dirty="0" smtClean="0">
                <a:sym typeface="Wingdings" panose="05000000000000000000" pitchFamily="2" charset="2"/>
              </a:rPr>
              <a:t> yeni başlayan </a:t>
            </a:r>
            <a:r>
              <a:rPr lang="tr-TR" dirty="0" smtClean="0">
                <a:solidFill>
                  <a:srgbClr val="FF0000"/>
                </a:solidFill>
                <a:sym typeface="Wingdings" panose="05000000000000000000" pitchFamily="2" charset="2"/>
              </a:rPr>
              <a:t>öğrenciler için bir oryantasyon programı </a:t>
            </a:r>
            <a:r>
              <a:rPr lang="tr-TR" dirty="0" smtClean="0">
                <a:sym typeface="Wingdings" panose="05000000000000000000" pitchFamily="2" charset="2"/>
              </a:rPr>
              <a:t>hazırlanmalıdır.  Bu programda bölüme özgü konuların yanı sıra yönetmelikler hakkında bilgi verilmelidir.</a:t>
            </a:r>
          </a:p>
          <a:p>
            <a:r>
              <a:rPr lang="tr-TR" dirty="0" smtClean="0">
                <a:sym typeface="Wingdings" panose="05000000000000000000" pitchFamily="2" charset="2"/>
              </a:rPr>
              <a:t>EABD Başkanlıkları ve Öğretim Üyelerinin FBE'den talepleri </a:t>
            </a:r>
            <a:r>
              <a:rPr lang="tr-TR" dirty="0" smtClean="0">
                <a:solidFill>
                  <a:srgbClr val="FF0000"/>
                </a:solidFill>
                <a:sym typeface="Wingdings" panose="05000000000000000000" pitchFamily="2" charset="2"/>
              </a:rPr>
              <a:t>yönetmeliklerle uyum içinde ve uygulama esaslarını takip </a:t>
            </a:r>
            <a:r>
              <a:rPr lang="tr-TR" dirty="0" smtClean="0">
                <a:sym typeface="Wingdings" panose="05000000000000000000" pitchFamily="2" charset="2"/>
              </a:rPr>
              <a:t>ederek olmalıdır. Bunu sağlamak amacıyla </a:t>
            </a:r>
            <a:r>
              <a:rPr lang="tr-TR" dirty="0" smtClean="0">
                <a:solidFill>
                  <a:srgbClr val="FF0000"/>
                </a:solidFill>
                <a:sym typeface="Wingdings" panose="05000000000000000000" pitchFamily="2" charset="2"/>
              </a:rPr>
              <a:t>FBE İş Takip Kartları (İTK) </a:t>
            </a:r>
            <a:r>
              <a:rPr lang="tr-TR" dirty="0" smtClean="0">
                <a:sym typeface="Wingdings" panose="05000000000000000000" pitchFamily="2" charset="2"/>
              </a:rPr>
              <a:t>hazırlanmıştır.</a:t>
            </a:r>
          </a:p>
        </p:txBody>
      </p:sp>
      <p:sp>
        <p:nvSpPr>
          <p:cNvPr id="4" name="Slide Number Placeholder 3"/>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2962300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8620" y="459338"/>
            <a:ext cx="8562108" cy="5434758"/>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pPr>
            <a:r>
              <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Öğretim üyeleri maksimum 12 lisansüstü öğrenciye danışmanlık yapabilirler. ODTÜ Senatosunun belirlediği durumlarda FBE Yönetim Kurulu kararı ile 6 öğrenciye daha danışmanlık yapabilirler.  Öğrenci sayısı aşırı artmış EABD ve Öğretim Üyeleri ile FBE yakın zamanda durum değerlendirmesi yapılması için iletişime geçecektir.</a:t>
            </a:r>
          </a:p>
          <a:p>
            <a:pPr marL="285750" lvl="0" indent="-285750">
              <a:lnSpc>
                <a:spcPct val="107000"/>
              </a:lnSpc>
              <a:spcAft>
                <a:spcPts val="800"/>
              </a:spcAft>
              <a:buFont typeface="Arial" panose="020B0604020202020204" pitchFamily="34" charset="0"/>
              <a:buChar char="•"/>
            </a:pPr>
            <a:r>
              <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Tez Danışmanlığı yapan ya da ders veren ek görevli öğretim üyeleri  için doldurulan formların altında belirtilen uyarılara dikkat edilmesi ve formların eksiksiz doldurulması gerekmektedir.</a:t>
            </a:r>
          </a:p>
          <a:p>
            <a:pPr marL="285750" lvl="0" indent="-285750">
              <a:lnSpc>
                <a:spcPct val="107000"/>
              </a:lnSpc>
              <a:spcAft>
                <a:spcPts val="800"/>
              </a:spcAft>
              <a:buFont typeface="Arial" panose="020B0604020202020204" pitchFamily="34" charset="0"/>
              <a:buChar char="•"/>
            </a:pPr>
            <a:r>
              <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Daha önce başka bir üniversitede kayıtlı olduğu lisans üstü programı bırakarak ODTÜ'de lisans üstü programlara başlayan öğrencilerin, önceki üniversitelerden aldıkları dersler EX olarak sayılmaktadır.</a:t>
            </a:r>
          </a:p>
        </p:txBody>
      </p:sp>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
        <p:nvSpPr>
          <p:cNvPr id="4" name="Date Placeholder 3"/>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3690788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389" y="830927"/>
            <a:ext cx="7886700" cy="4351338"/>
          </a:xfrm>
        </p:spPr>
        <p:txBody>
          <a:bodyPr>
            <a:normAutofit fontScale="92500" lnSpcReduction="20000"/>
          </a:bodyPr>
          <a:lstStyle/>
          <a:p>
            <a:r>
              <a:rPr lang="tr-TR" dirty="0">
                <a:latin typeface="Calibri" panose="020F0502020204030204" pitchFamily="34" charset="0"/>
                <a:ea typeface="Calibri" panose="020F0502020204030204" pitchFamily="34" charset="0"/>
                <a:cs typeface="Times New Roman" panose="02020603050405020304" pitchFamily="18" charset="0"/>
              </a:rPr>
              <a:t>CEIT 725 bu dönem son kez açılmıştır.  Henüz "Araştırma Metodları ve Yayın Etiği" konusunda ders hazırlamamış EABD'lerin acilen hazırlıklarını tamamlamaları gerekmektedir</a:t>
            </a:r>
            <a:r>
              <a:rPr lang="tr-TR"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err="1" smtClean="0">
                <a:latin typeface="Calibri" panose="020F0502020204030204" pitchFamily="34" charset="0"/>
                <a:ea typeface="Calibri" panose="020F0502020204030204" pitchFamily="34" charset="0"/>
                <a:cs typeface="Times New Roman" panose="02020603050405020304" pitchFamily="18" charset="0"/>
              </a:rPr>
              <a:t>Yurtdışı</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görevlendirmeler</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için</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en</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az</a:t>
            </a:r>
            <a:r>
              <a:rPr lang="en-US" dirty="0" smtClean="0">
                <a:latin typeface="Calibri" panose="020F0502020204030204" pitchFamily="34" charset="0"/>
                <a:ea typeface="Calibri" panose="020F0502020204030204" pitchFamily="34" charset="0"/>
                <a:cs typeface="Times New Roman" panose="02020603050405020304" pitchFamily="18" charset="0"/>
              </a:rPr>
              <a:t> 15 </a:t>
            </a:r>
            <a:r>
              <a:rPr lang="en-US" dirty="0" err="1" smtClean="0">
                <a:latin typeface="Calibri" panose="020F0502020204030204" pitchFamily="34" charset="0"/>
                <a:ea typeface="Calibri" panose="020F0502020204030204" pitchFamily="34" charset="0"/>
                <a:cs typeface="Times New Roman" panose="02020603050405020304" pitchFamily="18" charset="0"/>
              </a:rPr>
              <a:t>gün</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önceden</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FBE’den</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görevlendirme</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talebi</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yapılmalıdır</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r>
              <a:rPr lang="en-US" dirty="0" err="1" smtClean="0">
                <a:latin typeface="Calibri" panose="020F0502020204030204" pitchFamily="34" charset="0"/>
                <a:ea typeface="Calibri" panose="020F0502020204030204" pitchFamily="34" charset="0"/>
                <a:cs typeface="Times New Roman" panose="02020603050405020304" pitchFamily="18" charset="0"/>
              </a:rPr>
              <a:t>Bütçe</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kısıtlamaları</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nedeniyle</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gidilmek</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istenen</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kongreler</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dikkatli</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seçilmelidir</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Sadece</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uluslararası</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saygınlığı</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yüksek</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kongrelere</a:t>
            </a:r>
            <a:r>
              <a:rPr lang="en-US" dirty="0" smtClean="0">
                <a:latin typeface="Calibri" panose="020F0502020204030204" pitchFamily="34" charset="0"/>
                <a:ea typeface="Calibri" panose="020F0502020204030204" pitchFamily="34" charset="0"/>
                <a:cs typeface="Times New Roman" panose="02020603050405020304" pitchFamily="18" charset="0"/>
              </a:rPr>
              <a:t> FBE </a:t>
            </a:r>
            <a:r>
              <a:rPr lang="en-US" dirty="0" err="1" smtClean="0">
                <a:latin typeface="Calibri" panose="020F0502020204030204" pitchFamily="34" charset="0"/>
                <a:ea typeface="Calibri" panose="020F0502020204030204" pitchFamily="34" charset="0"/>
                <a:cs typeface="Times New Roman" panose="02020603050405020304" pitchFamily="18" charset="0"/>
              </a:rPr>
              <a:t>destek</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ve</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izin</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verecektir</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r>
              <a:rPr lang="tr-TR" dirty="0"/>
              <a:t>Af Kanunu ve </a:t>
            </a:r>
            <a:r>
              <a:rPr lang="tr-TR" dirty="0" smtClean="0"/>
              <a:t>intibaklar ile ilgili olarak ODTÜ bünyesinde yer alan enstitüler ortak bir çalışma yürütmektedir.  Bu çalışmanın tamamlanmasının ardından EABD'lere bilgi verilecektir.</a:t>
            </a:r>
            <a:endParaRPr lang="tr-TR" dirty="0"/>
          </a:p>
          <a:p>
            <a:endParaRPr lang="tr-TR"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ide Number Placeholder 3"/>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4179031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12436" y="332509"/>
            <a:ext cx="8589818" cy="6441379"/>
          </a:xfrm>
          <a:prstGeom prst="rect">
            <a:avLst/>
          </a:prstGeom>
          <a:solidFill>
            <a:schemeClr val="bg1"/>
          </a:solidFill>
        </p:spPr>
        <p:txBody>
          <a:bodyPr wrap="square">
            <a:spAutoFit/>
          </a:bodyPr>
          <a:lstStyle/>
          <a:p>
            <a:pPr>
              <a:lnSpc>
                <a:spcPct val="107000"/>
              </a:lnSpc>
              <a:spcAft>
                <a:spcPts val="800"/>
              </a:spcAft>
            </a:pPr>
            <a:r>
              <a:rPr lang="tr-TR" b="1" dirty="0" smtClean="0">
                <a:latin typeface="Calibri" panose="020F0502020204030204" pitchFamily="34" charset="0"/>
                <a:ea typeface="Calibri" panose="020F0502020204030204" pitchFamily="34" charset="0"/>
                <a:cs typeface="Times New Roman" panose="02020603050405020304" pitchFamily="18" charset="0"/>
              </a:rPr>
              <a:t>TÖS, TİK ve Tez Savunmaları </a:t>
            </a:r>
          </a:p>
          <a:p>
            <a:pPr marL="285750" indent="-285750">
              <a:lnSpc>
                <a:spcPct val="107000"/>
              </a:lnSpc>
              <a:spcAft>
                <a:spcPts val="800"/>
              </a:spcAft>
              <a:buFont typeface="Arial" panose="020B0604020202020204" pitchFamily="34" charset="0"/>
              <a:buChar char="•"/>
            </a:pPr>
            <a:r>
              <a:rPr lang="tr-TR" dirty="0" smtClean="0">
                <a:latin typeface="Calibri" panose="020F0502020204030204" pitchFamily="34" charset="0"/>
                <a:ea typeface="Calibri" panose="020F0502020204030204" pitchFamily="34" charset="0"/>
                <a:cs typeface="Times New Roman" panose="02020603050405020304" pitchFamily="18" charset="0"/>
              </a:rPr>
              <a:t>TİK üyeleri ve tez savunma sınavı jürileri EYK tarafından onaylanmadan jüriler yapılmamalıdır. </a:t>
            </a:r>
          </a:p>
          <a:p>
            <a:pPr marL="285750" indent="-285750">
              <a:lnSpc>
                <a:spcPct val="107000"/>
              </a:lnSpc>
              <a:spcAft>
                <a:spcPts val="800"/>
              </a:spcAft>
              <a:buFont typeface="Arial" panose="020B0604020202020204" pitchFamily="34" charset="0"/>
              <a:buChar char="•"/>
            </a:pPr>
            <a:r>
              <a:rPr lang="tr-TR" dirty="0" smtClean="0">
                <a:latin typeface="Calibri" panose="020F0502020204030204" pitchFamily="34" charset="0"/>
                <a:ea typeface="Calibri" panose="020F0502020204030204" pitchFamily="34" charset="0"/>
                <a:cs typeface="Times New Roman" panose="02020603050405020304" pitchFamily="18" charset="0"/>
              </a:rPr>
              <a:t>Bütçe kısıtlamaları nedeniyle zorunlu </a:t>
            </a:r>
            <a:r>
              <a:rPr lang="tr-TR" dirty="0">
                <a:latin typeface="Calibri" panose="020F0502020204030204" pitchFamily="34" charset="0"/>
                <a:ea typeface="Calibri" panose="020F0502020204030204" pitchFamily="34" charset="0"/>
                <a:cs typeface="Times New Roman" panose="02020603050405020304" pitchFamily="18" charset="0"/>
              </a:rPr>
              <a:t>olmadıkça Ankara dışından </a:t>
            </a:r>
            <a:r>
              <a:rPr lang="tr-TR" dirty="0" smtClean="0">
                <a:latin typeface="Calibri" panose="020F0502020204030204" pitchFamily="34" charset="0"/>
                <a:ea typeface="Calibri" panose="020F0502020204030204" pitchFamily="34" charset="0"/>
                <a:cs typeface="Times New Roman" panose="02020603050405020304" pitchFamily="18" charset="0"/>
              </a:rPr>
              <a:t>TİK üyesi ve tez savunma sınavı jürisi davet edilmemesi rica olunur. </a:t>
            </a:r>
          </a:p>
          <a:p>
            <a:pPr marL="285750" indent="-285750">
              <a:lnSpc>
                <a:spcPct val="107000"/>
              </a:lnSpc>
              <a:spcAft>
                <a:spcPts val="800"/>
              </a:spcAft>
              <a:buFont typeface="Arial" panose="020B0604020202020204" pitchFamily="34" charset="0"/>
              <a:buChar char="•"/>
            </a:pPr>
            <a:r>
              <a:rPr lang="tr-TR" dirty="0">
                <a:latin typeface="Calibri" panose="020F0502020204030204" pitchFamily="34" charset="0"/>
                <a:ea typeface="Calibri" panose="020F0502020204030204" pitchFamily="34" charset="0"/>
                <a:cs typeface="Times New Roman" panose="02020603050405020304" pitchFamily="18" charset="0"/>
              </a:rPr>
              <a:t>T</a:t>
            </a:r>
            <a:r>
              <a:rPr lang="tr-TR" dirty="0" smtClean="0">
                <a:latin typeface="Calibri" panose="020F0502020204030204" pitchFamily="34" charset="0"/>
                <a:ea typeface="Calibri" panose="020F0502020204030204" pitchFamily="34" charset="0"/>
                <a:cs typeface="Times New Roman" panose="02020603050405020304" pitchFamily="18" charset="0"/>
              </a:rPr>
              <a:t>İK </a:t>
            </a:r>
            <a:r>
              <a:rPr lang="tr-TR" dirty="0">
                <a:latin typeface="Calibri" panose="020F0502020204030204" pitchFamily="34" charset="0"/>
                <a:ea typeface="Calibri" panose="020F0502020204030204" pitchFamily="34" charset="0"/>
                <a:cs typeface="Times New Roman" panose="02020603050405020304" pitchFamily="18" charset="0"/>
              </a:rPr>
              <a:t>toplantılarına zorunlu durumlarda telekonferans ile </a:t>
            </a:r>
            <a:r>
              <a:rPr lang="tr-TR" dirty="0" smtClean="0">
                <a:latin typeface="Calibri" panose="020F0502020204030204" pitchFamily="34" charset="0"/>
                <a:ea typeface="Calibri" panose="020F0502020204030204" pitchFamily="34" charset="0"/>
                <a:cs typeface="Times New Roman" panose="02020603050405020304" pitchFamily="18" charset="0"/>
              </a:rPr>
              <a:t>katılıma izin verilir.  Bu durum önceden FBE'ye bildirilmeli ve formlarda gösterilmelidir.  Ancak TİK tutanaklarındaki imzalar ıslak imza olmalıdır.  Fotokopi ya da benzeri yöntemlerle atılan imzalar ya da hazırlanan formlar kabul edilmeyecek ve öğrencinin sınavı geçersiz sayılacaktır.  </a:t>
            </a:r>
          </a:p>
          <a:p>
            <a:pPr marL="285750" indent="-285750">
              <a:lnSpc>
                <a:spcPct val="107000"/>
              </a:lnSpc>
              <a:spcAft>
                <a:spcPts val="800"/>
              </a:spcAft>
              <a:buFont typeface="Arial" panose="020B0604020202020204" pitchFamily="34" charset="0"/>
              <a:buChar char="•"/>
            </a:pPr>
            <a:r>
              <a:rPr lang="tr-TR" dirty="0" smtClean="0">
                <a:latin typeface="Calibri" panose="020F0502020204030204" pitchFamily="34" charset="0"/>
                <a:ea typeface="Calibri" panose="020F0502020204030204" pitchFamily="34" charset="0"/>
                <a:cs typeface="Times New Roman" panose="02020603050405020304" pitchFamily="18" charset="0"/>
              </a:rPr>
              <a:t>Tez Savunma sınavlarında uzaktan erişim kesinlikle kabul edilmez.  Bütün jüri üyelerinin sınav salonunda olması mecburidir.  Tez jüri tutanakları ve tezlerin onay sayfalarında bütün imzalar ıslak imza olmalıdır.</a:t>
            </a:r>
          </a:p>
          <a:p>
            <a:pPr marL="285750" indent="-285750">
              <a:lnSpc>
                <a:spcPct val="107000"/>
              </a:lnSpc>
              <a:spcAft>
                <a:spcPts val="800"/>
              </a:spcAft>
              <a:buFont typeface="Arial" panose="020B0604020202020204" pitchFamily="34" charset="0"/>
              <a:buChar char="•"/>
            </a:pPr>
            <a:r>
              <a:rPr lang="tr-TR" dirty="0">
                <a:latin typeface="Calibri" panose="020F0502020204030204" pitchFamily="34" charset="0"/>
                <a:ea typeface="Calibri" panose="020F0502020204030204" pitchFamily="34" charset="0"/>
                <a:cs typeface="Times New Roman" panose="02020603050405020304" pitchFamily="18" charset="0"/>
              </a:rPr>
              <a:t>Doktora öğrencilerinin mezun olabilmeleri için TÖS ve üç TİK toplantısı olması zorunludur</a:t>
            </a:r>
            <a:r>
              <a:rPr lang="tr-TR"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tr-TR" dirty="0">
                <a:latin typeface="Calibri" panose="020F0502020204030204" pitchFamily="34" charset="0"/>
                <a:ea typeface="Calibri" panose="020F0502020204030204" pitchFamily="34" charset="0"/>
                <a:cs typeface="Times New Roman" panose="02020603050405020304" pitchFamily="18" charset="0"/>
              </a:rPr>
              <a:t>Tez derslerine verilen notlar (P,S,U olarak) EABD’lerin sayısal kodlarına dikkat edilerek verilmelidir</a:t>
            </a:r>
            <a:r>
              <a:rPr lang="tr-TR"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tr-TR" dirty="0">
                <a:latin typeface="Calibri" panose="020F0502020204030204" pitchFamily="34" charset="0"/>
                <a:ea typeface="Calibri" panose="020F0502020204030204" pitchFamily="34" charset="0"/>
                <a:cs typeface="Times New Roman" panose="02020603050405020304" pitchFamily="18" charset="0"/>
              </a:rPr>
              <a:t>TİK toplantılarının 6 ayda bir yapılması zorunludur.  XXX 600 kodlu derslerin notları TİK kararına göre verilmek zorundadır.   TİK yapılmasını takiben tüm tutanak formları 3 gün içinde FBE'ye iletilmelidir</a:t>
            </a:r>
            <a:r>
              <a:rPr lang="tr-TR" dirty="0" smtClean="0">
                <a:latin typeface="Calibri" panose="020F0502020204030204" pitchFamily="34" charset="0"/>
                <a:ea typeface="Calibri" panose="020F0502020204030204" pitchFamily="34" charset="0"/>
                <a:cs typeface="Times New Roman" panose="02020603050405020304" pitchFamily="18" charset="0"/>
              </a:rPr>
              <a:t>.</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lgn="l"/>
            <a:r>
              <a:rPr lang="tr-TR" smtClean="0"/>
              <a:t>Orta Doğu Teknik Üniversitesi</a:t>
            </a:r>
            <a:endParaRPr lang="tr-TR" dirty="0"/>
          </a:p>
        </p:txBody>
      </p:sp>
    </p:spTree>
    <p:extLst>
      <p:ext uri="{BB962C8B-B14F-4D97-AF65-F5344CB8AC3E}">
        <p14:creationId xmlns:p14="http://schemas.microsoft.com/office/powerpoint/2010/main" xmlns="" val="1950806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pic>
        <p:nvPicPr>
          <p:cNvPr id="23553" name="Picture 1" descr="C:\Users\Administrator\Desktop\IMG_20181005_151446_BURST001_COVER.jpg"/>
          <p:cNvPicPr>
            <a:picLocks noChangeAspect="1" noChangeArrowheads="1"/>
          </p:cNvPicPr>
          <p:nvPr/>
        </p:nvPicPr>
        <p:blipFill>
          <a:blip r:embed="rId2" cstate="print"/>
          <a:srcRect/>
          <a:stretch>
            <a:fillRect/>
          </a:stretch>
        </p:blipFill>
        <p:spPr bwMode="auto">
          <a:xfrm>
            <a:off x="775855" y="554182"/>
            <a:ext cx="7200000" cy="5400000"/>
          </a:xfrm>
          <a:prstGeom prst="rect">
            <a:avLst/>
          </a:prstGeom>
          <a:noFill/>
        </p:spPr>
      </p:pic>
    </p:spTree>
    <p:extLst>
      <p:ext uri="{BB962C8B-B14F-4D97-AF65-F5344CB8AC3E}">
        <p14:creationId xmlns:p14="http://schemas.microsoft.com/office/powerpoint/2010/main" xmlns="" val="1500164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pic>
        <p:nvPicPr>
          <p:cNvPr id="23554" name="Picture 2" descr="C:\Users\Administrator\Desktop\IMG_20181005_151613_BURST001_COVER.jpg"/>
          <p:cNvPicPr>
            <a:picLocks noChangeAspect="1" noChangeArrowheads="1"/>
          </p:cNvPicPr>
          <p:nvPr/>
        </p:nvPicPr>
        <p:blipFill>
          <a:blip r:embed="rId2" cstate="print"/>
          <a:srcRect/>
          <a:stretch>
            <a:fillRect/>
          </a:stretch>
        </p:blipFill>
        <p:spPr bwMode="auto">
          <a:xfrm>
            <a:off x="831272" y="515891"/>
            <a:ext cx="7200000" cy="5400000"/>
          </a:xfrm>
          <a:prstGeom prst="rect">
            <a:avLst/>
          </a:prstGeom>
          <a:noFill/>
        </p:spPr>
      </p:pic>
    </p:spTree>
    <p:extLst>
      <p:ext uri="{BB962C8B-B14F-4D97-AF65-F5344CB8AC3E}">
        <p14:creationId xmlns:p14="http://schemas.microsoft.com/office/powerpoint/2010/main" xmlns="" val="1500164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304" y="471055"/>
            <a:ext cx="7886700" cy="5068599"/>
          </a:xfrm>
        </p:spPr>
        <p:txBody>
          <a:bodyPr>
            <a:normAutofit fontScale="85000" lnSpcReduction="20000"/>
          </a:bodyPr>
          <a:lstStyle/>
          <a:p>
            <a:pPr marL="0" indent="0">
              <a:buNone/>
            </a:pPr>
            <a:r>
              <a:rPr lang="tr-TR" sz="5400" b="1" i="1" dirty="0" smtClean="0"/>
              <a:t>Personelimize </a:t>
            </a:r>
          </a:p>
          <a:p>
            <a:pPr marL="0" indent="0">
              <a:buNone/>
            </a:pPr>
            <a:r>
              <a:rPr lang="tr-TR" sz="5400" b="1" i="1" dirty="0" smtClean="0"/>
              <a:t>ve</a:t>
            </a:r>
            <a:endParaRPr lang="tr-TR" sz="5400" b="1" i="1" dirty="0" smtClean="0"/>
          </a:p>
          <a:p>
            <a:pPr marL="0" indent="0">
              <a:buNone/>
            </a:pPr>
            <a:endParaRPr lang="tr-TR" sz="5400" b="1" i="1" dirty="0" smtClean="0"/>
          </a:p>
          <a:p>
            <a:pPr marL="0" indent="0">
              <a:buNone/>
            </a:pPr>
            <a:r>
              <a:rPr lang="tr-TR" sz="5400" b="1" i="1" dirty="0" smtClean="0"/>
              <a:t>Sizlere </a:t>
            </a:r>
          </a:p>
          <a:p>
            <a:pPr marL="0" indent="0">
              <a:buNone/>
            </a:pPr>
            <a:endParaRPr lang="tr-TR" sz="5400" b="1" i="1" dirty="0" smtClean="0"/>
          </a:p>
          <a:p>
            <a:pPr marL="0" indent="0">
              <a:buNone/>
            </a:pPr>
            <a:r>
              <a:rPr lang="tr-TR" sz="5400" b="1" i="1" dirty="0" smtClean="0"/>
              <a:t>TEŞEKKÜR EDER </a:t>
            </a:r>
          </a:p>
          <a:p>
            <a:pPr marL="0" indent="0">
              <a:buNone/>
            </a:pPr>
            <a:r>
              <a:rPr lang="tr-TR" sz="5400" b="1" i="1" dirty="0" smtClean="0"/>
              <a:t>BAŞARILI BİR AKADEMİK YIL DİLERİZ.</a:t>
            </a:r>
          </a:p>
          <a:p>
            <a:pPr marL="0" indent="0">
              <a:buNone/>
            </a:pPr>
            <a:endParaRPr lang="tr-TR" sz="5400" b="1" i="1" dirty="0" smtClean="0"/>
          </a:p>
          <a:p>
            <a:pPr marL="0" indent="0">
              <a:buNone/>
            </a:pPr>
            <a:endParaRPr lang="tr-TR" sz="5400" b="1" i="1" dirty="0"/>
          </a:p>
        </p:txBody>
      </p:sp>
      <p:sp>
        <p:nvSpPr>
          <p:cNvPr id="4" name="Slide Number Placeholder 3"/>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1500164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704100"/>
            <a:ext cx="7886700" cy="3863687"/>
          </a:xfrm>
        </p:spPr>
        <p:txBody>
          <a:bodyPr>
            <a:normAutofit fontScale="92500" lnSpcReduction="10000"/>
          </a:bodyPr>
          <a:lstStyle/>
          <a:p>
            <a:r>
              <a:rPr lang="tr-TR" dirty="0">
                <a:sym typeface="Wingdings" panose="05000000000000000000" pitchFamily="2" charset="2"/>
              </a:rPr>
              <a:t>EABD Başkanlıkları ve Öğrenci İşlerinin FBE ile ilgili işlemleri bu toplantıda tanıtılacak olan </a:t>
            </a:r>
            <a:r>
              <a:rPr lang="tr-TR" dirty="0">
                <a:solidFill>
                  <a:srgbClr val="FF0000"/>
                </a:solidFill>
                <a:sym typeface="Wingdings" panose="05000000000000000000" pitchFamily="2" charset="2"/>
              </a:rPr>
              <a:t>İş Takip </a:t>
            </a:r>
            <a:r>
              <a:rPr lang="tr-TR" dirty="0" smtClean="0">
                <a:solidFill>
                  <a:srgbClr val="FF0000"/>
                </a:solidFill>
                <a:sym typeface="Wingdings" panose="05000000000000000000" pitchFamily="2" charset="2"/>
              </a:rPr>
              <a:t>Kartlarına (İTK) göre </a:t>
            </a:r>
            <a:r>
              <a:rPr lang="tr-TR" dirty="0">
                <a:solidFill>
                  <a:srgbClr val="FF0000"/>
                </a:solidFill>
                <a:sym typeface="Wingdings" panose="05000000000000000000" pitchFamily="2" charset="2"/>
              </a:rPr>
              <a:t>yürütmesi</a:t>
            </a:r>
            <a:r>
              <a:rPr lang="tr-TR" dirty="0">
                <a:sym typeface="Wingdings" panose="05000000000000000000" pitchFamily="2" charset="2"/>
              </a:rPr>
              <a:t> gerekmektedir.</a:t>
            </a:r>
          </a:p>
          <a:p>
            <a:r>
              <a:rPr lang="tr-TR" dirty="0" smtClean="0">
                <a:sym typeface="Wingdings" panose="05000000000000000000" pitchFamily="2" charset="2"/>
              </a:rPr>
              <a:t>İş Takip Kartlarında (İTK) belirtilen basamakların takip edilmesi, taleplerin, dilekçelerin, formların yönetmeliğe ve uygulama esaslarına uygunluğu ve doğruluğunun </a:t>
            </a:r>
            <a:r>
              <a:rPr lang="tr-TR" dirty="0" smtClean="0">
                <a:solidFill>
                  <a:srgbClr val="FF0000"/>
                </a:solidFill>
                <a:sym typeface="Wingdings" panose="05000000000000000000" pitchFamily="2" charset="2"/>
              </a:rPr>
              <a:t>ilk kontrolü EABD Öğrenci İşleri Sekreterlikleri</a:t>
            </a:r>
            <a:r>
              <a:rPr lang="tr-TR" dirty="0" smtClean="0">
                <a:sym typeface="Wingdings" panose="05000000000000000000" pitchFamily="2" charset="2"/>
              </a:rPr>
              <a:t> </a:t>
            </a:r>
            <a:r>
              <a:rPr lang="tr-TR" dirty="0" smtClean="0">
                <a:solidFill>
                  <a:srgbClr val="FF0000"/>
                </a:solidFill>
                <a:sym typeface="Wingdings" panose="05000000000000000000" pitchFamily="2" charset="2"/>
              </a:rPr>
              <a:t>ve</a:t>
            </a:r>
            <a:r>
              <a:rPr lang="tr-TR" dirty="0" smtClean="0">
                <a:sym typeface="Wingdings" panose="05000000000000000000" pitchFamily="2" charset="2"/>
              </a:rPr>
              <a:t> </a:t>
            </a:r>
            <a:r>
              <a:rPr lang="tr-TR" dirty="0" smtClean="0">
                <a:solidFill>
                  <a:srgbClr val="FF0000"/>
                </a:solidFill>
                <a:sym typeface="Wingdings" panose="05000000000000000000" pitchFamily="2" charset="2"/>
              </a:rPr>
              <a:t>Başkanlıklarınca</a:t>
            </a:r>
            <a:r>
              <a:rPr lang="tr-TR" dirty="0" smtClean="0">
                <a:sym typeface="Wingdings" panose="05000000000000000000" pitchFamily="2" charset="2"/>
              </a:rPr>
              <a:t> yapılmalıdır.</a:t>
            </a:r>
          </a:p>
          <a:p>
            <a:r>
              <a:rPr lang="tr-TR" dirty="0" smtClean="0">
                <a:sym typeface="Wingdings" panose="05000000000000000000" pitchFamily="2" charset="2"/>
              </a:rPr>
              <a:t>Bu değerlendirme sonucu </a:t>
            </a:r>
            <a:r>
              <a:rPr lang="tr-TR" dirty="0" smtClean="0">
                <a:solidFill>
                  <a:srgbClr val="FF0000"/>
                </a:solidFill>
                <a:sym typeface="Wingdings" panose="05000000000000000000" pitchFamily="2" charset="2"/>
              </a:rPr>
              <a:t>uygun bulunmayan, yönetmeliklere aykırı olan ya </a:t>
            </a:r>
            <a:r>
              <a:rPr lang="tr-TR" dirty="0">
                <a:solidFill>
                  <a:srgbClr val="FF0000"/>
                </a:solidFill>
                <a:sym typeface="Wingdings" panose="05000000000000000000" pitchFamily="2" charset="2"/>
              </a:rPr>
              <a:t>da </a:t>
            </a:r>
            <a:r>
              <a:rPr lang="tr-TR" dirty="0" smtClean="0">
                <a:solidFill>
                  <a:srgbClr val="FF0000"/>
                </a:solidFill>
                <a:sym typeface="Wingdings" panose="05000000000000000000" pitchFamily="2" charset="2"/>
              </a:rPr>
              <a:t>belgeleri eksik olan talepler </a:t>
            </a:r>
            <a:r>
              <a:rPr lang="tr-TR" dirty="0">
                <a:solidFill>
                  <a:srgbClr val="FF0000"/>
                </a:solidFill>
                <a:sym typeface="Wingdings" panose="05000000000000000000" pitchFamily="2" charset="2"/>
              </a:rPr>
              <a:t>EABD'lerce </a:t>
            </a:r>
            <a:r>
              <a:rPr lang="tr-TR" dirty="0" smtClean="0">
                <a:solidFill>
                  <a:srgbClr val="FF0000"/>
                </a:solidFill>
                <a:sym typeface="Wingdings" panose="05000000000000000000" pitchFamily="2" charset="2"/>
              </a:rPr>
              <a:t>sonuçlandırılmalıdır</a:t>
            </a:r>
            <a:r>
              <a:rPr lang="tr-TR" dirty="0">
                <a:sym typeface="Wingdings" panose="05000000000000000000" pitchFamily="2" charset="2"/>
              </a:rPr>
              <a:t>.</a:t>
            </a:r>
            <a:endParaRPr lang="tr-TR" dirty="0" smtClean="0">
              <a:sym typeface="Wingdings" panose="05000000000000000000" pitchFamily="2" charset="2"/>
            </a:endParaRPr>
          </a:p>
        </p:txBody>
      </p:sp>
      <p:sp>
        <p:nvSpPr>
          <p:cNvPr id="10" name="Title 1"/>
          <p:cNvSpPr>
            <a:spLocks noGrp="1"/>
          </p:cNvSpPr>
          <p:nvPr>
            <p:ph type="title"/>
          </p:nvPr>
        </p:nvSpPr>
        <p:spPr>
          <a:xfrm>
            <a:off x="628650" y="365126"/>
            <a:ext cx="7886700" cy="1325563"/>
          </a:xfrm>
        </p:spPr>
        <p:txBody>
          <a:bodyPr>
            <a:normAutofit/>
          </a:bodyPr>
          <a:lstStyle/>
          <a:p>
            <a:r>
              <a:rPr lang="tr-TR" sz="4000" b="1" dirty="0" smtClean="0"/>
              <a:t>Yönetmelikler ve Birimlerin Görevleri</a:t>
            </a:r>
            <a:endParaRPr lang="tr-TR" sz="4000" b="1" dirty="0"/>
          </a:p>
        </p:txBody>
      </p:sp>
      <p:sp>
        <p:nvSpPr>
          <p:cNvPr id="4" name="Slide Number Placeholder 3"/>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3661500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28650" y="1459345"/>
            <a:ext cx="7886700" cy="4343978"/>
          </a:xfrm>
        </p:spPr>
        <p:txBody>
          <a:bodyPr>
            <a:normAutofit lnSpcReduction="10000"/>
          </a:bodyPr>
          <a:lstStyle/>
          <a:p>
            <a:r>
              <a:rPr lang="tr-TR" dirty="0" smtClean="0">
                <a:sym typeface="Wingdings" panose="05000000000000000000" pitchFamily="2" charset="2"/>
              </a:rPr>
              <a:t>EABD'lerce değerlendirilmeden yapılan, yönetmeliklere aykırı olan ya da eksik </a:t>
            </a:r>
            <a:r>
              <a:rPr lang="tr-TR" dirty="0">
                <a:sym typeface="Wingdings" panose="05000000000000000000" pitchFamily="2" charset="2"/>
              </a:rPr>
              <a:t>evrak ile </a:t>
            </a:r>
            <a:r>
              <a:rPr lang="tr-TR" dirty="0" smtClean="0">
                <a:sym typeface="Wingdings" panose="05000000000000000000" pitchFamily="2" charset="2"/>
              </a:rPr>
              <a:t>FBE'ye </a:t>
            </a:r>
            <a:r>
              <a:rPr lang="tr-TR" dirty="0">
                <a:sym typeface="Wingdings" panose="05000000000000000000" pitchFamily="2" charset="2"/>
              </a:rPr>
              <a:t>gönderilen </a:t>
            </a:r>
            <a:r>
              <a:rPr lang="tr-TR" dirty="0" smtClean="0">
                <a:sym typeface="Wingdings" panose="05000000000000000000" pitchFamily="2" charset="2"/>
              </a:rPr>
              <a:t>talepler, </a:t>
            </a:r>
            <a:r>
              <a:rPr lang="tr-TR" dirty="0" smtClean="0">
                <a:solidFill>
                  <a:srgbClr val="FF0000"/>
                </a:solidFill>
                <a:sym typeface="Wingdings" panose="05000000000000000000" pitchFamily="2" charset="2"/>
              </a:rPr>
              <a:t>EABD'lere bir işlem yapılmadan iade</a:t>
            </a:r>
            <a:r>
              <a:rPr lang="tr-TR" dirty="0" smtClean="0">
                <a:sym typeface="Wingdings" panose="05000000000000000000" pitchFamily="2" charset="2"/>
              </a:rPr>
              <a:t> edilecektir.</a:t>
            </a:r>
          </a:p>
          <a:p>
            <a:r>
              <a:rPr lang="tr-TR" dirty="0" smtClean="0">
                <a:sym typeface="Wingdings" panose="05000000000000000000" pitchFamily="2" charset="2"/>
              </a:rPr>
              <a:t>Gelecekte en az sorunla karşılaşılması için EABD'lerin FBE İş Takip Kartlarını </a:t>
            </a:r>
            <a:r>
              <a:rPr lang="tr-TR" dirty="0" smtClean="0">
                <a:solidFill>
                  <a:srgbClr val="FF0000"/>
                </a:solidFill>
                <a:sym typeface="Wingdings" panose="05000000000000000000" pitchFamily="2" charset="2"/>
              </a:rPr>
              <a:t>incelemesi, izlemesi ve uygulaması önemlidir</a:t>
            </a:r>
            <a:r>
              <a:rPr lang="tr-TR" dirty="0" smtClean="0">
                <a:sym typeface="Wingdings" panose="05000000000000000000" pitchFamily="2" charset="2"/>
              </a:rPr>
              <a:t>.  </a:t>
            </a:r>
          </a:p>
          <a:p>
            <a:r>
              <a:rPr lang="tr-TR" dirty="0" smtClean="0">
                <a:sym typeface="Wingdings" panose="05000000000000000000" pitchFamily="2" charset="2"/>
              </a:rPr>
              <a:t>Lisans üstü eğitim ile ilgili yönetmeliklerin ve İTK'ların EABD'lerde anlatılması ve uygulanması bu toplantıya katılan </a:t>
            </a:r>
            <a:r>
              <a:rPr lang="tr-TR" dirty="0" smtClean="0">
                <a:solidFill>
                  <a:srgbClr val="FF0000"/>
                </a:solidFill>
                <a:sym typeface="Wingdings" panose="05000000000000000000" pitchFamily="2" charset="2"/>
              </a:rPr>
              <a:t>EABD temsilcilerinin sorumluluğu altındadır</a:t>
            </a:r>
            <a:r>
              <a:rPr lang="tr-TR" dirty="0" smtClean="0">
                <a:sym typeface="Wingdings" panose="05000000000000000000" pitchFamily="2" charset="2"/>
              </a:rPr>
              <a:t>.  </a:t>
            </a:r>
            <a:endParaRPr lang="tr-TR" dirty="0"/>
          </a:p>
        </p:txBody>
      </p:sp>
      <p:sp>
        <p:nvSpPr>
          <p:cNvPr id="5" name="Title 1"/>
          <p:cNvSpPr>
            <a:spLocks noGrp="1"/>
          </p:cNvSpPr>
          <p:nvPr>
            <p:ph type="title"/>
          </p:nvPr>
        </p:nvSpPr>
        <p:spPr>
          <a:xfrm>
            <a:off x="628650" y="365126"/>
            <a:ext cx="7886700" cy="1325563"/>
          </a:xfrm>
        </p:spPr>
        <p:txBody>
          <a:bodyPr>
            <a:normAutofit/>
          </a:bodyPr>
          <a:lstStyle/>
          <a:p>
            <a:r>
              <a:rPr lang="tr-TR" sz="4000" b="1" dirty="0" smtClean="0"/>
              <a:t>Yönetmelikler ve Birimlerin Görevleri</a:t>
            </a:r>
            <a:endParaRPr lang="tr-TR" sz="4000" b="1" dirty="0"/>
          </a:p>
        </p:txBody>
      </p:sp>
      <p:sp>
        <p:nvSpPr>
          <p:cNvPr id="6" name="Slide Number Placeholder 5"/>
          <p:cNvSpPr>
            <a:spLocks noGrp="1"/>
          </p:cNvSpPr>
          <p:nvPr>
            <p:ph type="sldNum" sz="quarter" idx="12"/>
          </p:nvPr>
        </p:nvSpPr>
        <p:spPr/>
        <p:txBody>
          <a:bodyPr/>
          <a:lstStyle/>
          <a:p>
            <a:pPr algn="l"/>
            <a:r>
              <a:rPr lang="tr-TR" smtClean="0"/>
              <a:t>Orta Doğu Teknik Üniversitesi</a:t>
            </a:r>
            <a:endParaRPr lang="tr-TR" dirty="0"/>
          </a:p>
        </p:txBody>
      </p:sp>
      <p:sp>
        <p:nvSpPr>
          <p:cNvPr id="7" name="Date Placeholder 6"/>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3094243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255"/>
            <a:ext cx="7886700" cy="1325563"/>
          </a:xfrm>
        </p:spPr>
        <p:txBody>
          <a:bodyPr>
            <a:normAutofit/>
          </a:bodyPr>
          <a:lstStyle/>
          <a:p>
            <a:r>
              <a:rPr lang="tr-TR" sz="4000" b="1" dirty="0" smtClean="0"/>
              <a:t>FBE İş Takip Kartları Dosyası</a:t>
            </a:r>
            <a:endParaRPr lang="tr-TR" sz="4000" b="1" dirty="0"/>
          </a:p>
        </p:txBody>
      </p:sp>
      <p:sp>
        <p:nvSpPr>
          <p:cNvPr id="3" name="Content Placeholder 2"/>
          <p:cNvSpPr>
            <a:spLocks noGrp="1"/>
          </p:cNvSpPr>
          <p:nvPr>
            <p:ph idx="1"/>
          </p:nvPr>
        </p:nvSpPr>
        <p:spPr>
          <a:xfrm>
            <a:off x="628650" y="1339272"/>
            <a:ext cx="7886700" cy="4699145"/>
          </a:xfrm>
        </p:spPr>
        <p:txBody>
          <a:bodyPr>
            <a:normAutofit fontScale="77500" lnSpcReduction="20000"/>
          </a:bodyPr>
          <a:lstStyle/>
          <a:p>
            <a:pPr marL="0" indent="0">
              <a:buNone/>
            </a:pPr>
            <a:r>
              <a:rPr lang="tr-TR" dirty="0" smtClean="0"/>
              <a:t>Dosya üç ana bölümden oluşmaktadır:</a:t>
            </a:r>
          </a:p>
          <a:p>
            <a:pPr marL="385754" indent="-385754">
              <a:buAutoNum type="arabicPeriod"/>
            </a:pPr>
            <a:r>
              <a:rPr lang="tr-TR" b="1" dirty="0" smtClean="0"/>
              <a:t>İş Takip Kartları</a:t>
            </a:r>
            <a:r>
              <a:rPr lang="tr-TR" dirty="0" smtClean="0"/>
              <a:t>: FBE bünyesinde lisans üstü programlara kayıtlı öğrencilerle ilgili olan bütün işlemler için bir kart hazırlanmıştır.  Kartlar içerik olarak birbirinin aynısı olan, ancak gösterimleri farklı olan	</a:t>
            </a:r>
          </a:p>
          <a:p>
            <a:pPr marL="0" indent="0">
              <a:buNone/>
            </a:pPr>
            <a:r>
              <a:rPr lang="tr-TR" dirty="0"/>
              <a:t>	</a:t>
            </a:r>
            <a:r>
              <a:rPr lang="tr-TR" dirty="0" smtClean="0"/>
              <a:t>a. İş akım şeması</a:t>
            </a:r>
          </a:p>
          <a:p>
            <a:pPr marL="0" indent="0">
              <a:buNone/>
            </a:pPr>
            <a:r>
              <a:rPr lang="tr-TR" dirty="0"/>
              <a:t>	</a:t>
            </a:r>
            <a:r>
              <a:rPr lang="tr-TR" dirty="0" smtClean="0"/>
              <a:t>b. İş tarif belgelerinden oluşmaktadır.</a:t>
            </a:r>
          </a:p>
          <a:p>
            <a:pPr marL="0" indent="0">
              <a:buNone/>
            </a:pPr>
            <a:r>
              <a:rPr lang="tr-TR" dirty="0" smtClean="0"/>
              <a:t>Bu kartlarda yapılacak güncellemelerden EABD'ler </a:t>
            </a:r>
            <a:r>
              <a:rPr lang="tr-TR" dirty="0" smtClean="0">
                <a:solidFill>
                  <a:srgbClr val="FF0000"/>
                </a:solidFill>
              </a:rPr>
              <a:t>ivedilikle</a:t>
            </a:r>
            <a:r>
              <a:rPr lang="tr-TR" dirty="0" smtClean="0"/>
              <a:t> haberdar edilecektir. Sizlerden gelecek olan öneriler ve düzeltmeler de dikkate alınacaktır. </a:t>
            </a:r>
            <a:r>
              <a:rPr lang="tr-TR" dirty="0" smtClean="0">
                <a:solidFill>
                  <a:srgbClr val="FF0000"/>
                </a:solidFill>
              </a:rPr>
              <a:t>Güncellenmiş İTK'ları takip etmek EABD'lerin sorumluluğu altındadır</a:t>
            </a:r>
            <a:r>
              <a:rPr lang="tr-TR" dirty="0" smtClean="0"/>
              <a:t>. </a:t>
            </a:r>
          </a:p>
          <a:p>
            <a:pPr marL="385754" indent="-385754">
              <a:buAutoNum type="arabicPeriod" startAt="2"/>
            </a:pPr>
            <a:r>
              <a:rPr lang="tr-TR" b="1" dirty="0" smtClean="0"/>
              <a:t>Eker</a:t>
            </a:r>
            <a:r>
              <a:rPr lang="tr-TR" dirty="0" smtClean="0"/>
              <a:t>:  Orta Doğu Teknik Üniversitesinde uygulanmakta olan </a:t>
            </a:r>
            <a:r>
              <a:rPr lang="tr-TR" smtClean="0"/>
              <a:t>bütün lisansüstü yönetmelikler </a:t>
            </a:r>
            <a:r>
              <a:rPr lang="tr-TR" dirty="0" smtClean="0"/>
              <a:t>bu bölümde verilmiştir.  Ayrıca FBE Personeli iletişim bilgileri bu bölümde yer almıştır.</a:t>
            </a:r>
          </a:p>
          <a:p>
            <a:pPr marL="385754" indent="-385754">
              <a:buAutoNum type="arabicPeriod" startAt="2"/>
            </a:pPr>
            <a:r>
              <a:rPr lang="tr-TR" b="1" dirty="0" smtClean="0"/>
              <a:t>FBE Enstitü Kurulu ve ODTÜ Senato Kararları</a:t>
            </a:r>
            <a:r>
              <a:rPr lang="tr-TR" dirty="0" smtClean="0"/>
              <a:t>: Önemli Enstitü Kurulu ve Senato kararları bu bölümde yer almaktadır.</a:t>
            </a:r>
            <a:endParaRPr lang="tr-TR" dirty="0"/>
          </a:p>
        </p:txBody>
      </p:sp>
      <p:sp>
        <p:nvSpPr>
          <p:cNvPr id="4" name="Slide Number Placeholder 3"/>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382194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4498"/>
            <a:ext cx="7886700" cy="1325563"/>
          </a:xfrm>
        </p:spPr>
        <p:txBody>
          <a:bodyPr>
            <a:normAutofit/>
          </a:bodyPr>
          <a:lstStyle/>
          <a:p>
            <a:r>
              <a:rPr lang="tr-TR" sz="4000" b="1" dirty="0" smtClean="0"/>
              <a:t>FBE WEB Sayfası</a:t>
            </a:r>
            <a:endParaRPr lang="tr-TR" sz="4000" b="1" dirty="0"/>
          </a:p>
        </p:txBody>
      </p:sp>
      <p:sp>
        <p:nvSpPr>
          <p:cNvPr id="3" name="Content Placeholder 2"/>
          <p:cNvSpPr>
            <a:spLocks noGrp="1"/>
          </p:cNvSpPr>
          <p:nvPr>
            <p:ph idx="1"/>
          </p:nvPr>
        </p:nvSpPr>
        <p:spPr>
          <a:xfrm>
            <a:off x="628650" y="1394691"/>
            <a:ext cx="7886700" cy="4507345"/>
          </a:xfrm>
        </p:spPr>
        <p:txBody>
          <a:bodyPr>
            <a:normAutofit fontScale="92500" lnSpcReduction="10000"/>
          </a:bodyPr>
          <a:lstStyle/>
          <a:p>
            <a:r>
              <a:rPr lang="tr-TR" dirty="0" smtClean="0">
                <a:hlinkClick r:id="rId2"/>
              </a:rPr>
              <a:t>FBE Web </a:t>
            </a:r>
            <a:r>
              <a:rPr lang="tr-TR" dirty="0" smtClean="0"/>
              <a:t>sayfası yenilenme çalışmaları devam etmektedir.  </a:t>
            </a:r>
          </a:p>
          <a:p>
            <a:r>
              <a:rPr lang="tr-TR" dirty="0" smtClean="0"/>
              <a:t>FBE Web sayfasında bulunacak kritik bilgiler şunlar olacaktır:</a:t>
            </a:r>
          </a:p>
          <a:p>
            <a:pPr lvl="1"/>
            <a:r>
              <a:rPr lang="tr-TR" b="1" dirty="0" smtClean="0"/>
              <a:t>Duyurular</a:t>
            </a:r>
            <a:r>
              <a:rPr lang="tr-TR" dirty="0" smtClean="0"/>
              <a:t>: FBE ile ilgili her türlü duyuru FBE Web sayfasında olacaktır. EBYS sisteminin üniversite genelinde uygulanmaya başlaması ile FBE Bülteninin yayınına son verilmiştir.  Önemli duyurular FBE Web sayfasında yer alacaktır.  </a:t>
            </a:r>
            <a:endParaRPr lang="tr-TR" b="1" dirty="0" smtClean="0"/>
          </a:p>
          <a:p>
            <a:pPr lvl="1"/>
            <a:r>
              <a:rPr lang="tr-TR" b="1" dirty="0" smtClean="0"/>
              <a:t>İTK'lar</a:t>
            </a:r>
            <a:r>
              <a:rPr lang="tr-TR" dirty="0" smtClean="0"/>
              <a:t>: İlgili yönetmelikler için linkler ve İTK'lar en güncel halleriyle FBE Web sayfasında yer alacaktır.</a:t>
            </a:r>
          </a:p>
          <a:p>
            <a:pPr lvl="1"/>
            <a:r>
              <a:rPr lang="tr-TR" b="1" dirty="0" smtClean="0"/>
              <a:t>Formlar</a:t>
            </a:r>
            <a:r>
              <a:rPr lang="tr-TR" dirty="0" smtClean="0"/>
              <a:t>: İTK'larda adı geçen formlar Web sayfamızda bulunmaktadır.  Bu formlar önümüzdeki aylarda tamamen yenilenecektir.  Bu değişiklikler sizlere en hızlı şekilde duyurulacaktır.</a:t>
            </a:r>
            <a:endParaRPr lang="tr-TR" dirty="0"/>
          </a:p>
          <a:p>
            <a:pPr marL="0" indent="0">
              <a:buNone/>
            </a:pPr>
            <a:endParaRPr lang="tr-TR" dirty="0"/>
          </a:p>
        </p:txBody>
      </p:sp>
      <p:sp>
        <p:nvSpPr>
          <p:cNvPr id="4" name="Slide Number Placeholder 3"/>
          <p:cNvSpPr>
            <a:spLocks noGrp="1"/>
          </p:cNvSpPr>
          <p:nvPr>
            <p:ph type="sldNum" sz="quarter" idx="12"/>
          </p:nvPr>
        </p:nvSpPr>
        <p:spPr/>
        <p:txBody>
          <a:bodyPr/>
          <a:lstStyle/>
          <a:p>
            <a:pPr algn="l"/>
            <a:r>
              <a:rPr lang="tr-TR" smtClean="0"/>
              <a:t>Orta Doğu Teknik Üniversitesi</a:t>
            </a:r>
            <a:endParaRPr lang="tr-TR" dirty="0"/>
          </a:p>
        </p:txBody>
      </p:sp>
      <p:sp>
        <p:nvSpPr>
          <p:cNvPr id="5" name="Date Placeholder 4"/>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2018448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6"/>
            <a:ext cx="7886700" cy="1325563"/>
          </a:xfrm>
        </p:spPr>
        <p:txBody>
          <a:bodyPr>
            <a:normAutofit/>
          </a:bodyPr>
          <a:lstStyle/>
          <a:p>
            <a:r>
              <a:rPr lang="tr-TR" sz="4000" b="1" dirty="0" smtClean="0"/>
              <a:t>FBE WEB Sayfası</a:t>
            </a:r>
            <a:endParaRPr lang="tr-TR" sz="4000" b="1" dirty="0"/>
          </a:p>
        </p:txBody>
      </p:sp>
      <p:sp>
        <p:nvSpPr>
          <p:cNvPr id="5" name="Content Placeholder 2"/>
          <p:cNvSpPr>
            <a:spLocks noGrp="1"/>
          </p:cNvSpPr>
          <p:nvPr>
            <p:ph idx="1"/>
          </p:nvPr>
        </p:nvSpPr>
        <p:spPr>
          <a:xfrm>
            <a:off x="628650" y="1548534"/>
            <a:ext cx="7886700" cy="4351338"/>
          </a:xfrm>
        </p:spPr>
        <p:txBody>
          <a:bodyPr>
            <a:normAutofit fontScale="92500"/>
          </a:bodyPr>
          <a:lstStyle/>
          <a:p>
            <a:pPr lvl="1"/>
            <a:r>
              <a:rPr lang="tr-TR" b="1" dirty="0"/>
              <a:t>Lisansüstü Programlar Başvuru koşulları ve ders programları</a:t>
            </a:r>
            <a:r>
              <a:rPr lang="tr-TR" dirty="0"/>
              <a:t>: Başvuru koşulları için esas olan FBE Web sayfasıdır. EABD'nizin web sayfasının FBE ile </a:t>
            </a:r>
            <a:r>
              <a:rPr lang="tr-TR" dirty="0">
                <a:solidFill>
                  <a:srgbClr val="FF0000"/>
                </a:solidFill>
              </a:rPr>
              <a:t>uyumlu</a:t>
            </a:r>
            <a:r>
              <a:rPr lang="tr-TR" dirty="0"/>
              <a:t> olmasını lütfen </a:t>
            </a:r>
            <a:r>
              <a:rPr lang="tr-TR" dirty="0">
                <a:solidFill>
                  <a:srgbClr val="FF0000"/>
                </a:solidFill>
              </a:rPr>
              <a:t>temin ediniz</a:t>
            </a:r>
            <a:r>
              <a:rPr lang="tr-TR" dirty="0"/>
              <a:t>.</a:t>
            </a:r>
          </a:p>
          <a:p>
            <a:pPr lvl="1"/>
            <a:r>
              <a:rPr lang="tr-TR" b="1" dirty="0" smtClean="0">
                <a:solidFill>
                  <a:srgbClr val="CC00FF"/>
                </a:solidFill>
              </a:rPr>
              <a:t>Dikkat</a:t>
            </a:r>
            <a:r>
              <a:rPr lang="tr-TR" dirty="0" smtClean="0"/>
              <a:t>: </a:t>
            </a:r>
            <a:r>
              <a:rPr lang="tr-TR" dirty="0" smtClean="0">
                <a:solidFill>
                  <a:srgbClr val="CC00FF"/>
                </a:solidFill>
              </a:rPr>
              <a:t>FBE Web sayfasında EABD'lerin ders programları yer almayacaktır ancak  EABD'nizin web sayfasında güncel ders programınızın yer alması önemlidir.  Ders programınızda ve ders tanımlarında değişiklik olması durumunda Rektörlük öğrenci işleri ile iletişime geçmeniz, ve online katalogda düzeltmeler yapmanız önemlidir.</a:t>
            </a:r>
          </a:p>
          <a:p>
            <a:pPr lvl="1"/>
            <a:r>
              <a:rPr lang="tr-TR" b="1" dirty="0" smtClean="0"/>
              <a:t>FBE Akademik Takvimi</a:t>
            </a:r>
            <a:r>
              <a:rPr lang="tr-TR" dirty="0" smtClean="0"/>
              <a:t>:  ODTÜ Akademik Takvimi ile tam uyumlu olup,  FBE'ye özel konular içinde tarihleri içermektedir.  EABD'lerin FBE Akademik Takvimini takip etmesi önemlidir. </a:t>
            </a:r>
          </a:p>
          <a:p>
            <a:endParaRPr lang="tr-TR" dirty="0" smtClean="0"/>
          </a:p>
          <a:p>
            <a:pPr marL="0" indent="0">
              <a:buNone/>
            </a:pPr>
            <a:endParaRPr lang="tr-TR" dirty="0"/>
          </a:p>
        </p:txBody>
      </p:sp>
      <p:sp>
        <p:nvSpPr>
          <p:cNvPr id="6" name="Slide Number Placeholder 5"/>
          <p:cNvSpPr>
            <a:spLocks noGrp="1"/>
          </p:cNvSpPr>
          <p:nvPr>
            <p:ph type="sldNum" sz="quarter" idx="12"/>
          </p:nvPr>
        </p:nvSpPr>
        <p:spPr/>
        <p:txBody>
          <a:bodyPr/>
          <a:lstStyle/>
          <a:p>
            <a:pPr algn="l"/>
            <a:r>
              <a:rPr lang="tr-TR" smtClean="0"/>
              <a:t>Orta Doğu Teknik Üniversitesi</a:t>
            </a:r>
            <a:endParaRPr lang="tr-TR" dirty="0"/>
          </a:p>
        </p:txBody>
      </p:sp>
      <p:sp>
        <p:nvSpPr>
          <p:cNvPr id="7" name="Date Placeholder 6"/>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3352609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FBE </a:t>
            </a:r>
            <a:r>
              <a:rPr lang="tr-TR" b="1" dirty="0" smtClean="0"/>
              <a:t>Akademik Takvimi : Örnek</a:t>
            </a:r>
            <a:endParaRPr lang="tr-TR" dirty="0"/>
          </a:p>
        </p:txBody>
      </p:sp>
      <p:graphicFrame>
        <p:nvGraphicFramePr>
          <p:cNvPr id="5" name="Table 4"/>
          <p:cNvGraphicFramePr>
            <a:graphicFrameLocks noGrp="1"/>
          </p:cNvGraphicFramePr>
          <p:nvPr>
            <p:extLst>
              <p:ext uri="{D42A27DB-BD31-4B8C-83A1-F6EECF244321}">
                <p14:modId xmlns:p14="http://schemas.microsoft.com/office/powerpoint/2010/main" xmlns="" val="1608287783"/>
              </p:ext>
            </p:extLst>
          </p:nvPr>
        </p:nvGraphicFramePr>
        <p:xfrm>
          <a:off x="628650" y="1690689"/>
          <a:ext cx="7924800" cy="2550546"/>
        </p:xfrm>
        <a:graphic>
          <a:graphicData uri="http://schemas.openxmlformats.org/drawingml/2006/table">
            <a:tbl>
              <a:tblPr/>
              <a:tblGrid>
                <a:gridCol w="1803955">
                  <a:extLst>
                    <a:ext uri="{9D8B030D-6E8A-4147-A177-3AD203B41FA5}">
                      <a16:colId xmlns:a16="http://schemas.microsoft.com/office/drawing/2014/main" xmlns="" val="3368933643"/>
                    </a:ext>
                  </a:extLst>
                </a:gridCol>
                <a:gridCol w="6120845">
                  <a:extLst>
                    <a:ext uri="{9D8B030D-6E8A-4147-A177-3AD203B41FA5}">
                      <a16:colId xmlns:a16="http://schemas.microsoft.com/office/drawing/2014/main" xmlns="" val="1586693465"/>
                    </a:ext>
                  </a:extLst>
                </a:gridCol>
              </a:tblGrid>
              <a:tr h="304365">
                <a:tc>
                  <a:txBody>
                    <a:bodyPr/>
                    <a:lstStyle/>
                    <a:p>
                      <a:pPr algn="r" fontAlgn="t"/>
                      <a:r>
                        <a:rPr lang="tr-TR" sz="1800" b="1" i="0" u="none" strike="noStrike" dirty="0">
                          <a:solidFill>
                            <a:srgbClr val="000000"/>
                          </a:solidFill>
                          <a:effectLst/>
                          <a:latin typeface="Times New Roman" panose="02020603050405020304" pitchFamily="18" charset="0"/>
                        </a:rPr>
                        <a:t>1 Ekim 2018</a:t>
                      </a:r>
                    </a:p>
                  </a:txBody>
                  <a:tcPr marL="6350" marR="6350" marT="6350" marB="0">
                    <a:lnL>
                      <a:noFill/>
                    </a:lnL>
                    <a:lnR w="6350" cap="flat" cmpd="sng" algn="ctr">
                      <a:solidFill>
                        <a:srgbClr val="DDDDDD"/>
                      </a:solidFill>
                      <a:prstDash val="dot"/>
                      <a:round/>
                      <a:headEnd type="none" w="med" len="med"/>
                      <a:tailEnd type="none" w="med" len="med"/>
                    </a:lnR>
                    <a:lnT>
                      <a:noFill/>
                    </a:lnT>
                    <a:lnB>
                      <a:noFill/>
                    </a:lnB>
                  </a:tcPr>
                </a:tc>
                <a:tc>
                  <a:txBody>
                    <a:bodyPr/>
                    <a:lstStyle/>
                    <a:p>
                      <a:pPr algn="l" fontAlgn="t"/>
                      <a:r>
                        <a:rPr lang="tr-TR" sz="1800" b="1" i="0" u="none" strike="noStrike" dirty="0" smtClean="0">
                          <a:solidFill>
                            <a:srgbClr val="000000"/>
                          </a:solidFill>
                          <a:effectLst/>
                          <a:latin typeface="Times New Roman" panose="02020603050405020304" pitchFamily="18" charset="0"/>
                        </a:rPr>
                        <a:t>  Derslerin </a:t>
                      </a:r>
                      <a:r>
                        <a:rPr lang="tr-TR" sz="1800" b="1" i="0" u="none" strike="noStrike" dirty="0">
                          <a:solidFill>
                            <a:srgbClr val="000000"/>
                          </a:solidFill>
                          <a:effectLst/>
                          <a:latin typeface="Times New Roman" panose="02020603050405020304" pitchFamily="18" charset="0"/>
                        </a:rPr>
                        <a:t>başlaması.</a:t>
                      </a:r>
                    </a:p>
                  </a:txBody>
                  <a:tcPr marL="6350" marR="6350" marT="6350" marB="0">
                    <a:lnL w="6350" cap="flat" cmpd="sng" algn="ctr">
                      <a:solidFill>
                        <a:srgbClr val="DDDDDD"/>
                      </a:solidFill>
                      <a:prstDash val="dot"/>
                      <a:round/>
                      <a:headEnd type="none" w="med" len="med"/>
                      <a:tailEnd type="none" w="med" len="med"/>
                    </a:lnL>
                    <a:lnR w="6350" cap="flat" cmpd="sng" algn="ctr">
                      <a:solidFill>
                        <a:srgbClr val="DDDDDD"/>
                      </a:solidFill>
                      <a:prstDash val="dot"/>
                      <a:round/>
                      <a:headEnd type="none" w="med" len="med"/>
                      <a:tailEnd type="none" w="med" len="med"/>
                    </a:lnR>
                    <a:lnT>
                      <a:noFill/>
                    </a:lnT>
                    <a:lnB>
                      <a:noFill/>
                    </a:lnB>
                  </a:tcPr>
                </a:tc>
                <a:extLst>
                  <a:ext uri="{0D108BD9-81ED-4DB2-BD59-A6C34878D82A}">
                    <a16:rowId xmlns:a16="http://schemas.microsoft.com/office/drawing/2014/main" xmlns="" val="2511040547"/>
                  </a:ext>
                </a:extLst>
              </a:tr>
              <a:tr h="377832">
                <a:tc>
                  <a:txBody>
                    <a:bodyPr/>
                    <a:lstStyle/>
                    <a:p>
                      <a:pPr algn="r" fontAlgn="t"/>
                      <a:r>
                        <a:rPr lang="tr-TR" sz="1800" b="1" i="0" u="none" strike="noStrike" dirty="0">
                          <a:solidFill>
                            <a:srgbClr val="000000"/>
                          </a:solidFill>
                          <a:effectLst/>
                          <a:latin typeface="Times New Roman" panose="02020603050405020304" pitchFamily="18" charset="0"/>
                        </a:rPr>
                        <a:t>8-12 Ekim 2018</a:t>
                      </a:r>
                    </a:p>
                  </a:txBody>
                  <a:tcPr marL="6350" marR="6350" marT="6350" marB="0">
                    <a:lnL>
                      <a:noFill/>
                    </a:lnL>
                    <a:lnR w="6350" cap="flat" cmpd="sng" algn="ctr">
                      <a:solidFill>
                        <a:srgbClr val="DDDDDD"/>
                      </a:solidFill>
                      <a:prstDash val="dot"/>
                      <a:round/>
                      <a:headEnd type="none" w="med" len="med"/>
                      <a:tailEnd type="none" w="med" len="med"/>
                    </a:lnR>
                    <a:lnT>
                      <a:noFill/>
                    </a:lnT>
                    <a:lnB w="6350" cap="flat" cmpd="sng" algn="ctr">
                      <a:solidFill>
                        <a:srgbClr val="DDDDDD"/>
                      </a:solidFill>
                      <a:prstDash val="dot"/>
                      <a:round/>
                      <a:headEnd type="none" w="med" len="med"/>
                      <a:tailEnd type="none" w="med" len="med"/>
                    </a:lnB>
                  </a:tcPr>
                </a:tc>
                <a:tc>
                  <a:txBody>
                    <a:bodyPr/>
                    <a:lstStyle/>
                    <a:p>
                      <a:pPr algn="l" fontAlgn="t"/>
                      <a:r>
                        <a:rPr lang="tr-TR" sz="1800" b="1" i="0" u="none" strike="noStrike" dirty="0" smtClean="0">
                          <a:solidFill>
                            <a:srgbClr val="000000"/>
                          </a:solidFill>
                          <a:effectLst/>
                          <a:latin typeface="Times New Roman" panose="02020603050405020304" pitchFamily="18" charset="0"/>
                        </a:rPr>
                        <a:t>  Ders ekleme/bırakma ve danışman onayları.</a:t>
                      </a:r>
                      <a:endParaRPr lang="tr-TR" sz="1800" b="1" i="0" u="none" strike="noStrike" dirty="0">
                        <a:solidFill>
                          <a:srgbClr val="000000"/>
                        </a:solidFill>
                        <a:effectLst/>
                        <a:latin typeface="Times New Roman" panose="02020603050405020304" pitchFamily="18" charset="0"/>
                      </a:endParaRPr>
                    </a:p>
                  </a:txBody>
                  <a:tcPr marL="6350" marR="6350" marT="6350" marB="0">
                    <a:lnL w="6350" cap="flat" cmpd="sng" algn="ctr">
                      <a:solidFill>
                        <a:srgbClr val="DDDDDD"/>
                      </a:solidFill>
                      <a:prstDash val="dot"/>
                      <a:round/>
                      <a:headEnd type="none" w="med" len="med"/>
                      <a:tailEnd type="none" w="med" len="med"/>
                    </a:lnL>
                    <a:lnR w="6350" cap="flat" cmpd="sng" algn="ctr">
                      <a:solidFill>
                        <a:srgbClr val="DDDDDD"/>
                      </a:solidFill>
                      <a:prstDash val="dot"/>
                      <a:round/>
                      <a:headEnd type="none" w="med" len="med"/>
                      <a:tailEnd type="none" w="med" len="med"/>
                    </a:lnR>
                    <a:lnT>
                      <a:noFill/>
                    </a:lnT>
                    <a:lnB w="6350" cap="flat" cmpd="sng" algn="ctr">
                      <a:solidFill>
                        <a:srgbClr val="DDDDDD"/>
                      </a:solidFill>
                      <a:prstDash val="dot"/>
                      <a:round/>
                      <a:headEnd type="none" w="med" len="med"/>
                      <a:tailEnd type="none" w="med" len="med"/>
                    </a:lnB>
                  </a:tcPr>
                </a:tc>
                <a:extLst>
                  <a:ext uri="{0D108BD9-81ED-4DB2-BD59-A6C34878D82A}">
                    <a16:rowId xmlns:a16="http://schemas.microsoft.com/office/drawing/2014/main" xmlns="" val="2774183225"/>
                  </a:ext>
                </a:extLst>
              </a:tr>
              <a:tr h="519520">
                <a:tc>
                  <a:txBody>
                    <a:bodyPr/>
                    <a:lstStyle/>
                    <a:p>
                      <a:pPr algn="r" fontAlgn="t"/>
                      <a:r>
                        <a:rPr lang="tr-TR" sz="1800" b="1" i="0" u="none" strike="noStrike" dirty="0">
                          <a:solidFill>
                            <a:srgbClr val="FF0000"/>
                          </a:solidFill>
                          <a:effectLst/>
                          <a:latin typeface="Times New Roman" panose="02020603050405020304" pitchFamily="18" charset="0"/>
                        </a:rPr>
                        <a:t>26 Ekim 2018</a:t>
                      </a:r>
                    </a:p>
                  </a:txBody>
                  <a:tcPr marL="6350" marR="6350" marT="6350" marB="0">
                    <a:lnL>
                      <a:noFill/>
                    </a:lnL>
                    <a:lnR>
                      <a:noFill/>
                    </a:lnR>
                    <a:lnT w="6350" cap="flat" cmpd="sng" algn="ctr">
                      <a:solidFill>
                        <a:srgbClr val="DDDDDD"/>
                      </a:solidFill>
                      <a:prstDash val="dot"/>
                      <a:round/>
                      <a:headEnd type="none" w="med" len="med"/>
                      <a:tailEnd type="none" w="med" len="med"/>
                    </a:lnT>
                    <a:lnB>
                      <a:noFill/>
                    </a:lnB>
                  </a:tcPr>
                </a:tc>
                <a:tc>
                  <a:txBody>
                    <a:bodyPr/>
                    <a:lstStyle/>
                    <a:p>
                      <a:pPr algn="l" fontAlgn="t"/>
                      <a:r>
                        <a:rPr lang="tr-TR" sz="1800" b="1" i="0" u="none" strike="noStrike" dirty="0" smtClean="0">
                          <a:solidFill>
                            <a:srgbClr val="FF0000"/>
                          </a:solidFill>
                          <a:effectLst/>
                          <a:latin typeface="Times New Roman" panose="02020603050405020304" pitchFamily="18" charset="0"/>
                        </a:rPr>
                        <a:t>  Geç </a:t>
                      </a:r>
                      <a:r>
                        <a:rPr lang="tr-TR" sz="1800" b="1" i="0" u="none" strike="noStrike" dirty="0">
                          <a:solidFill>
                            <a:srgbClr val="FF0000"/>
                          </a:solidFill>
                          <a:effectLst/>
                          <a:latin typeface="Times New Roman" panose="02020603050405020304" pitchFamily="18" charset="0"/>
                        </a:rPr>
                        <a:t>kayıt, ders ekleme bırakma, program içinde ders saydırma veya kayıt düzeltme talebi ile EABD'ye yapılacak başvurular için son gün.</a:t>
                      </a:r>
                    </a:p>
                  </a:txBody>
                  <a:tcPr marL="6350" marR="6350" marT="6350" marB="0">
                    <a:lnL>
                      <a:noFill/>
                    </a:lnL>
                    <a:lnR>
                      <a:noFill/>
                    </a:lnR>
                    <a:lnT w="6350" cap="flat" cmpd="sng" algn="ctr">
                      <a:solidFill>
                        <a:srgbClr val="DDDDDD"/>
                      </a:solidFill>
                      <a:prstDash val="dot"/>
                      <a:round/>
                      <a:headEnd type="none" w="med" len="med"/>
                      <a:tailEnd type="none" w="med" len="med"/>
                    </a:lnT>
                    <a:lnB>
                      <a:noFill/>
                    </a:lnB>
                  </a:tcPr>
                </a:tc>
                <a:extLst>
                  <a:ext uri="{0D108BD9-81ED-4DB2-BD59-A6C34878D82A}">
                    <a16:rowId xmlns:a16="http://schemas.microsoft.com/office/drawing/2014/main" xmlns="" val="14796023"/>
                  </a:ext>
                </a:extLst>
              </a:tr>
              <a:tr h="1039039">
                <a:tc>
                  <a:txBody>
                    <a:bodyPr/>
                    <a:lstStyle/>
                    <a:p>
                      <a:pPr algn="r" fontAlgn="t"/>
                      <a:r>
                        <a:rPr lang="tr-TR" sz="1800" b="1" i="0" u="none" strike="noStrike" dirty="0">
                          <a:solidFill>
                            <a:srgbClr val="FF0000"/>
                          </a:solidFill>
                          <a:effectLst/>
                          <a:latin typeface="Times New Roman" panose="02020603050405020304" pitchFamily="18" charset="0"/>
                        </a:rPr>
                        <a:t>26 Ekim 2018</a:t>
                      </a:r>
                    </a:p>
                  </a:txBody>
                  <a:tcPr marL="6350" marR="6350" marT="6350" marB="0">
                    <a:lnL>
                      <a:noFill/>
                    </a:lnL>
                    <a:lnR>
                      <a:noFill/>
                    </a:lnR>
                    <a:lnT>
                      <a:noFill/>
                    </a:lnT>
                    <a:lnB>
                      <a:noFill/>
                    </a:lnB>
                  </a:tcPr>
                </a:tc>
                <a:tc>
                  <a:txBody>
                    <a:bodyPr/>
                    <a:lstStyle/>
                    <a:p>
                      <a:pPr algn="l" fontAlgn="t"/>
                      <a:r>
                        <a:rPr lang="tr-TR" sz="1800" b="1" i="0" u="none" strike="noStrike" dirty="0" smtClean="0">
                          <a:solidFill>
                            <a:srgbClr val="FF0000"/>
                          </a:solidFill>
                          <a:effectLst/>
                          <a:latin typeface="Times New Roman" panose="02020603050405020304" pitchFamily="18" charset="0"/>
                        </a:rPr>
                        <a:t>   Açılan </a:t>
                      </a:r>
                      <a:r>
                        <a:rPr lang="tr-TR" sz="1800" b="1" i="0" u="none" strike="noStrike" dirty="0">
                          <a:solidFill>
                            <a:srgbClr val="FF0000"/>
                          </a:solidFill>
                          <a:effectLst/>
                          <a:latin typeface="Times New Roman" panose="02020603050405020304" pitchFamily="18" charset="0"/>
                        </a:rPr>
                        <a:t>lisansüstü derslerin EABD'lerce sistemden kontrol edilerek öğrenci sayısı 3'den az olanın kapatılması (NI, özel öğrenci ve lisans öğrencileri bu sayıya dahil değildir)</a:t>
                      </a:r>
                    </a:p>
                  </a:txBody>
                  <a:tcPr marL="6350" marR="6350" marT="6350" marB="0">
                    <a:lnL>
                      <a:noFill/>
                    </a:lnL>
                    <a:lnR>
                      <a:noFill/>
                    </a:lnR>
                    <a:lnT>
                      <a:noFill/>
                    </a:lnT>
                    <a:lnB>
                      <a:noFill/>
                    </a:lnB>
                  </a:tcPr>
                </a:tc>
                <a:extLst>
                  <a:ext uri="{0D108BD9-81ED-4DB2-BD59-A6C34878D82A}">
                    <a16:rowId xmlns:a16="http://schemas.microsoft.com/office/drawing/2014/main" xmlns="" val="2641549648"/>
                  </a:ext>
                </a:extLst>
              </a:tr>
            </a:tbl>
          </a:graphicData>
        </a:graphic>
      </p:graphicFrame>
      <p:sp>
        <p:nvSpPr>
          <p:cNvPr id="6" name="TextBox 5"/>
          <p:cNvSpPr txBox="1"/>
          <p:nvPr/>
        </p:nvSpPr>
        <p:spPr>
          <a:xfrm>
            <a:off x="535709" y="4812145"/>
            <a:ext cx="8451273" cy="461665"/>
          </a:xfrm>
          <a:prstGeom prst="rect">
            <a:avLst/>
          </a:prstGeom>
          <a:noFill/>
        </p:spPr>
        <p:txBody>
          <a:bodyPr wrap="square" rtlCol="0">
            <a:spAutoFit/>
          </a:bodyPr>
          <a:lstStyle/>
          <a:p>
            <a:r>
              <a:rPr lang="tr-TR" sz="2400" b="1" i="1" dirty="0" smtClean="0"/>
              <a:t>FBE Takviminde yapılacak değişiklikler EABD'lere bildirilecektir.</a:t>
            </a:r>
            <a:endParaRPr lang="tr-TR" sz="2400" b="1" i="1" dirty="0"/>
          </a:p>
        </p:txBody>
      </p:sp>
      <p:sp>
        <p:nvSpPr>
          <p:cNvPr id="7" name="Slide Number Placeholder 6"/>
          <p:cNvSpPr>
            <a:spLocks noGrp="1"/>
          </p:cNvSpPr>
          <p:nvPr>
            <p:ph type="sldNum" sz="quarter" idx="12"/>
          </p:nvPr>
        </p:nvSpPr>
        <p:spPr/>
        <p:txBody>
          <a:bodyPr/>
          <a:lstStyle/>
          <a:p>
            <a:pPr algn="l"/>
            <a:r>
              <a:rPr lang="tr-TR" smtClean="0"/>
              <a:t>Orta Doğu Teknik Üniversitesi</a:t>
            </a:r>
            <a:endParaRPr lang="tr-TR" dirty="0"/>
          </a:p>
        </p:txBody>
      </p:sp>
      <p:sp>
        <p:nvSpPr>
          <p:cNvPr id="8" name="Date Placeholder 7"/>
          <p:cNvSpPr>
            <a:spLocks noGrp="1"/>
          </p:cNvSpPr>
          <p:nvPr>
            <p:ph type="dt" sz="half" idx="10"/>
          </p:nvPr>
        </p:nvSpPr>
        <p:spPr/>
        <p:txBody>
          <a:bodyPr/>
          <a:lstStyle/>
          <a:p>
            <a:r>
              <a:rPr lang="tr-TR" smtClean="0"/>
              <a:t>Fen Bilimleri Enstitüsü</a:t>
            </a:r>
            <a:endParaRPr lang="tr-TR" dirty="0"/>
          </a:p>
        </p:txBody>
      </p:sp>
    </p:spTree>
    <p:extLst>
      <p:ext uri="{BB962C8B-B14F-4D97-AF65-F5344CB8AC3E}">
        <p14:creationId xmlns:p14="http://schemas.microsoft.com/office/powerpoint/2010/main" xmlns="" val="823063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DTU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5" id="{BDCE54A3-D82E-4D9B-91B9-710018C3C2D4}" vid="{7B349BCE-2A31-458D-ABEB-F6FBF0DE33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ODTU Presentation</Template>
  <TotalTime>366</TotalTime>
  <Words>1632</Words>
  <Application>Microsoft Office PowerPoint</Application>
  <PresentationFormat>On-screen Show (4:3)</PresentationFormat>
  <Paragraphs>178</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ODTU Presentation</vt:lpstr>
      <vt:lpstr>Custom Design</vt:lpstr>
      <vt:lpstr>Orta Doğu Teknik Üniversitesi Fen Bilimleri Enstitüsü</vt:lpstr>
      <vt:lpstr>Enstitüler ile ilgili YÖK Kanunu</vt:lpstr>
      <vt:lpstr>Yönetmelikler ve Birimlerin Görevleri</vt:lpstr>
      <vt:lpstr>Yönetmelikler ve Birimlerin Görevleri</vt:lpstr>
      <vt:lpstr>Yönetmelikler ve Birimlerin Görevleri</vt:lpstr>
      <vt:lpstr>FBE İş Takip Kartları Dosyası</vt:lpstr>
      <vt:lpstr>FBE WEB Sayfası</vt:lpstr>
      <vt:lpstr>FBE WEB Sayfası</vt:lpstr>
      <vt:lpstr>FBE Akademik Takvimi : Örnek</vt:lpstr>
      <vt:lpstr>FBE Personeli ile İletişim</vt:lpstr>
      <vt:lpstr>İş Takip Kartları</vt:lpstr>
      <vt:lpstr>Örnekler:</vt:lpstr>
      <vt:lpstr>Örnekler:  İş Akım Şeması</vt:lpstr>
      <vt:lpstr>Slide 14</vt:lpstr>
      <vt:lpstr>Slide 15</vt:lpstr>
      <vt:lpstr>Slide 16</vt:lpstr>
      <vt:lpstr>Slide 17</vt:lpstr>
      <vt:lpstr>Örnekler:  İş Tarif Belgesi</vt:lpstr>
      <vt:lpstr>Slide 19</vt:lpstr>
      <vt:lpstr>Slide 20</vt:lpstr>
      <vt:lpstr>Slide 21</vt:lpstr>
      <vt:lpstr>Slide 22</vt:lpstr>
      <vt:lpstr>Slide 23</vt:lpstr>
      <vt:lpstr>Slide 24</vt:lpstr>
      <vt:lpstr>Slide 25</vt:lpstr>
      <vt:lpstr>Slide 26</vt:lpstr>
      <vt:lpstr>Tezler</vt:lpstr>
      <vt:lpstr>Slide 28</vt:lpstr>
      <vt:lpstr>Slide 29</vt:lpstr>
      <vt:lpstr>Slide 30</vt:lpstr>
      <vt:lpstr>Slide 31</vt:lpstr>
      <vt:lpstr>Slide 32</vt:lpstr>
      <vt:lpstr>Slide 33</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 Doğu Teknik Üniversitesi Fen Bilimleri Enstitüsü</dc:title>
  <dc:creator>HK</dc:creator>
  <cp:lastModifiedBy>Administrator</cp:lastModifiedBy>
  <cp:revision>57</cp:revision>
  <dcterms:created xsi:type="dcterms:W3CDTF">2018-10-04T17:43:01Z</dcterms:created>
  <dcterms:modified xsi:type="dcterms:W3CDTF">2018-10-07T15:08:26Z</dcterms:modified>
</cp:coreProperties>
</file>